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mp3" ContentType="audio/unknown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6" r:id="rId10"/>
    <p:sldId id="264" r:id="rId11"/>
    <p:sldId id="265" r:id="rId12"/>
    <p:sldId id="266" r:id="rId13"/>
    <p:sldId id="285" r:id="rId14"/>
    <p:sldId id="288" r:id="rId15"/>
    <p:sldId id="284" r:id="rId16"/>
    <p:sldId id="268" r:id="rId17"/>
    <p:sldId id="275" r:id="rId18"/>
    <p:sldId id="289" r:id="rId19"/>
    <p:sldId id="276" r:id="rId20"/>
    <p:sldId id="290" r:id="rId21"/>
    <p:sldId id="269" r:id="rId22"/>
    <p:sldId id="278" r:id="rId23"/>
    <p:sldId id="272" r:id="rId24"/>
    <p:sldId id="279" r:id="rId25"/>
    <p:sldId id="280" r:id="rId26"/>
    <p:sldId id="281" r:id="rId27"/>
    <p:sldId id="282" r:id="rId28"/>
    <p:sldId id="273" r:id="rId29"/>
    <p:sldId id="291" r:id="rId30"/>
    <p:sldId id="292" r:id="rId31"/>
    <p:sldId id="293" r:id="rId32"/>
    <p:sldId id="294" r:id="rId33"/>
    <p:sldId id="295" r:id="rId34"/>
    <p:sldId id="296" r:id="rId35"/>
    <p:sldId id="283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5644E-47A8-45A7-BC59-8AA5E5DD9993}" type="datetimeFigureOut">
              <a:rPr lang="en-US" smtClean="0"/>
              <a:pPr/>
              <a:t>8/17/2018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1790F-7F06-482A-88C8-58096DF173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260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90F-7F06-482A-88C8-58096DF173E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9956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90F-7F06-482A-88C8-58096DF173E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1270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image" Target="../media/image3.jpeg"/><Relationship Id="rId4" Type="http://schemas.openxmlformats.org/officeDocument/2006/relationships/slide" Target="slide4.xml"/><Relationship Id="rId9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gif"/><Relationship Id="rId3" Type="http://schemas.openxmlformats.org/officeDocument/2006/relationships/slide" Target="slide30.xml"/><Relationship Id="rId7" Type="http://schemas.openxmlformats.org/officeDocument/2006/relationships/slide" Target="slide32.xml"/><Relationship Id="rId12" Type="http://schemas.openxmlformats.org/officeDocument/2006/relationships/image" Target="../media/image24.gi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gif"/><Relationship Id="rId11" Type="http://schemas.openxmlformats.org/officeDocument/2006/relationships/slide" Target="slide34.xml"/><Relationship Id="rId5" Type="http://schemas.openxmlformats.org/officeDocument/2006/relationships/slide" Target="slide31.xml"/><Relationship Id="rId10" Type="http://schemas.openxmlformats.org/officeDocument/2006/relationships/image" Target="../media/image23.gif"/><Relationship Id="rId4" Type="http://schemas.openxmlformats.org/officeDocument/2006/relationships/image" Target="../media/image20.gif"/><Relationship Id="rId9" Type="http://schemas.openxmlformats.org/officeDocument/2006/relationships/slide" Target="slide3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2.xml"/><Relationship Id="rId7" Type="http://schemas.microsoft.com/office/2007/relationships/media" Target="../media/media1.mp3"/><Relationship Id="rId2" Type="http://schemas.openxmlformats.org/officeDocument/2006/relationships/slideLayout" Target="../slideLayouts/slideLayout7.xml"/><Relationship Id="rId1" Type="http://schemas.openxmlformats.org/officeDocument/2006/relationships/video" Target="NULL" TargetMode="External"/><Relationship Id="rId6" Type="http://schemas.openxmlformats.org/officeDocument/2006/relationships/slide" Target="slide29.xml"/><Relationship Id="rId5" Type="http://schemas.openxmlformats.org/officeDocument/2006/relationships/image" Target="../media/image20.gif"/><Relationship Id="rId4" Type="http://schemas.openxmlformats.org/officeDocument/2006/relationships/image" Target="../media/image19.jpeg"/><Relationship Id="rId9" Type="http://schemas.openxmlformats.org/officeDocument/2006/relationships/slide" Target="slide35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" Target="slide35.xml"/><Relationship Id="rId3" Type="http://schemas.openxmlformats.org/officeDocument/2006/relationships/image" Target="../media/image19.jpe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ideo" Target="NULL" TargetMode="External"/><Relationship Id="rId6" Type="http://schemas.microsoft.com/office/2007/relationships/media" Target="../media/media1.mp3"/><Relationship Id="rId5" Type="http://schemas.openxmlformats.org/officeDocument/2006/relationships/slide" Target="slide29.xml"/><Relationship Id="rId4" Type="http://schemas.openxmlformats.org/officeDocument/2006/relationships/image" Target="../media/image21.gi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slide" Target="slide35.xml"/><Relationship Id="rId3" Type="http://schemas.openxmlformats.org/officeDocument/2006/relationships/image" Target="../media/image19.jpe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ideo" Target="NULL" TargetMode="External"/><Relationship Id="rId6" Type="http://schemas.microsoft.com/office/2007/relationships/media" Target="../media/media1.mp3"/><Relationship Id="rId5" Type="http://schemas.openxmlformats.org/officeDocument/2006/relationships/slide" Target="slide29.xml"/><Relationship Id="rId4" Type="http://schemas.openxmlformats.org/officeDocument/2006/relationships/image" Target="../media/image22.gi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slide" Target="slide35.xml"/><Relationship Id="rId3" Type="http://schemas.openxmlformats.org/officeDocument/2006/relationships/image" Target="../media/image19.jpe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ideo" Target="NULL" TargetMode="External"/><Relationship Id="rId6" Type="http://schemas.microsoft.com/office/2007/relationships/media" Target="../media/media1.mp3"/><Relationship Id="rId5" Type="http://schemas.openxmlformats.org/officeDocument/2006/relationships/slide" Target="slide29.xml"/><Relationship Id="rId4" Type="http://schemas.openxmlformats.org/officeDocument/2006/relationships/image" Target="../media/image23.gi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slide" Target="slide35.xml"/><Relationship Id="rId3" Type="http://schemas.openxmlformats.org/officeDocument/2006/relationships/image" Target="../media/image19.jpe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ideo" Target="NULL" TargetMode="External"/><Relationship Id="rId6" Type="http://schemas.microsoft.com/office/2007/relationships/media" Target="../media/media1.mp3"/><Relationship Id="rId5" Type="http://schemas.openxmlformats.org/officeDocument/2006/relationships/slide" Target="slide29.xml"/><Relationship Id="rId4" Type="http://schemas.openxmlformats.org/officeDocument/2006/relationships/image" Target="../media/image24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ideo" Target="NULL" TargetMode="External"/><Relationship Id="rId6" Type="http://schemas.openxmlformats.org/officeDocument/2006/relationships/image" Target="../media/image8.png"/><Relationship Id="rId5" Type="http://schemas.microsoft.com/office/2007/relationships/media" Target="../media/media1.mp3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ideo" Target="NULL" TargetMode="External"/><Relationship Id="rId6" Type="http://schemas.microsoft.com/office/2007/relationships/media" Target="../media/media1.mp3"/><Relationship Id="rId5" Type="http://schemas.openxmlformats.org/officeDocument/2006/relationships/slide" Target="slide2.xml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3082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366334" y="1859340"/>
            <a:ext cx="731520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9600" b="1" cap="all" spc="0" dirty="0" err="1" smtClean="0">
                <a:ln/>
                <a:solidFill>
                  <a:schemeClr val="accent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9600" b="1" cap="all" spc="0" dirty="0" smtClean="0">
                <a:ln/>
                <a:solidFill>
                  <a:schemeClr val="accent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cap="all" spc="0" dirty="0" err="1" smtClean="0">
                <a:ln/>
                <a:solidFill>
                  <a:schemeClr val="accent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9600" b="1" cap="all" spc="0" dirty="0" smtClean="0">
                <a:ln/>
                <a:solidFill>
                  <a:schemeClr val="accent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10000" stA="55000" endPos="48000" dist="500" dir="5400000" sy="-100000" algn="bl" rotWithShape="0"/>
                </a:effectLst>
                <a:latin typeface="VNI-Awchon" pitchFamily="2" charset="0"/>
              </a:rPr>
              <a:t> </a:t>
            </a:r>
            <a:endParaRPr lang="en-US" sz="9600" b="1" cap="all" spc="0" dirty="0">
              <a:ln/>
              <a:solidFill>
                <a:schemeClr val="accent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10000" stA="55000" endPos="48000" dist="500" dir="5400000" sy="-100000" algn="bl" rotWithShape="0"/>
              </a:effectLst>
              <a:latin typeface="VNI-Awcho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87470" y="3540204"/>
            <a:ext cx="227017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VNI-Aptima" pitchFamily="2" charset="0"/>
              </a:rPr>
              <a:t>Lôùp 3</a:t>
            </a:r>
            <a:endParaRPr lang="en-US" sz="6600" b="1" cap="none" spc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VNI-Apti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049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0781"/>
            <a:ext cx="9144000" cy="6849173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663171" y="1028700"/>
            <a:ext cx="5631880" cy="1143000"/>
            <a:chOff x="1872654" y="1600200"/>
            <a:chExt cx="5631880" cy="1143000"/>
          </a:xfrm>
        </p:grpSpPr>
        <p:sp>
          <p:nvSpPr>
            <p:cNvPr id="11" name="Rectangle 10"/>
            <p:cNvSpPr/>
            <p:nvPr/>
          </p:nvSpPr>
          <p:spPr>
            <a:xfrm>
              <a:off x="1872654" y="1600200"/>
              <a:ext cx="5631880" cy="11430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1974616" y="1808018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653111" y="1808018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331605" y="1808018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010100" y="1808018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688594" y="1808018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367089" y="1808018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045583" y="1808018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724077" y="1808018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389747" y="4225782"/>
            <a:ext cx="41248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smtClean="0"/>
              <a:t>8 : 8 = 1</a:t>
            </a:r>
            <a:endParaRPr lang="en-US" sz="9600" b="1"/>
          </a:p>
        </p:txBody>
      </p:sp>
      <p:sp>
        <p:nvSpPr>
          <p:cNvPr id="16" name="TextBox 15"/>
          <p:cNvSpPr txBox="1"/>
          <p:nvPr/>
        </p:nvSpPr>
        <p:spPr>
          <a:xfrm>
            <a:off x="2309167" y="2656122"/>
            <a:ext cx="43508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smtClean="0"/>
              <a:t>8 x 1 = 8</a:t>
            </a:r>
            <a:endParaRPr lang="en-US" sz="9600" b="1"/>
          </a:p>
        </p:txBody>
      </p:sp>
    </p:spTree>
    <p:extLst>
      <p:ext uri="{BB962C8B-B14F-4D97-AF65-F5344CB8AC3E}">
        <p14:creationId xmlns:p14="http://schemas.microsoft.com/office/powerpoint/2010/main" xmlns="" val="352981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0781"/>
            <a:ext cx="9144000" cy="6849173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700646" y="1371600"/>
            <a:ext cx="11430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smtClean="0"/>
              <a:t>8</a:t>
            </a:r>
            <a:endParaRPr lang="en-US" sz="9600" b="1"/>
          </a:p>
        </p:txBody>
      </p:sp>
      <p:sp>
        <p:nvSpPr>
          <p:cNvPr id="43" name="Rectangle 42"/>
          <p:cNvSpPr/>
          <p:nvPr/>
        </p:nvSpPr>
        <p:spPr>
          <a:xfrm>
            <a:off x="2850573" y="1371600"/>
            <a:ext cx="11430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smtClean="0"/>
              <a:t>x</a:t>
            </a:r>
            <a:endParaRPr lang="en-US" sz="9600" b="1"/>
          </a:p>
        </p:txBody>
      </p:sp>
      <p:sp>
        <p:nvSpPr>
          <p:cNvPr id="44" name="Rectangle 43"/>
          <p:cNvSpPr/>
          <p:nvPr/>
        </p:nvSpPr>
        <p:spPr>
          <a:xfrm>
            <a:off x="4000500" y="1371600"/>
            <a:ext cx="11430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smtClean="0"/>
              <a:t>1</a:t>
            </a:r>
            <a:endParaRPr lang="en-US" sz="9600" b="1"/>
          </a:p>
        </p:txBody>
      </p:sp>
      <p:sp>
        <p:nvSpPr>
          <p:cNvPr id="45" name="Rectangle 44"/>
          <p:cNvSpPr/>
          <p:nvPr/>
        </p:nvSpPr>
        <p:spPr>
          <a:xfrm>
            <a:off x="5150427" y="1371600"/>
            <a:ext cx="11430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smtClean="0"/>
              <a:t>=</a:t>
            </a:r>
            <a:endParaRPr lang="en-US" sz="9600" b="1"/>
          </a:p>
        </p:txBody>
      </p:sp>
      <p:sp>
        <p:nvSpPr>
          <p:cNvPr id="46" name="Rectangle 45"/>
          <p:cNvSpPr/>
          <p:nvPr/>
        </p:nvSpPr>
        <p:spPr>
          <a:xfrm>
            <a:off x="6300354" y="1371600"/>
            <a:ext cx="11430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smtClean="0"/>
              <a:t>8</a:t>
            </a:r>
            <a:endParaRPr lang="en-US" sz="9600" b="1"/>
          </a:p>
        </p:txBody>
      </p:sp>
      <p:sp>
        <p:nvSpPr>
          <p:cNvPr id="47" name="Rectangle 46"/>
          <p:cNvSpPr/>
          <p:nvPr/>
        </p:nvSpPr>
        <p:spPr>
          <a:xfrm>
            <a:off x="1700646" y="3886200"/>
            <a:ext cx="11430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smtClean="0"/>
              <a:t>8</a:t>
            </a:r>
            <a:endParaRPr lang="en-US" sz="9600" b="1"/>
          </a:p>
        </p:txBody>
      </p:sp>
      <p:sp>
        <p:nvSpPr>
          <p:cNvPr id="48" name="Rectangle 47"/>
          <p:cNvSpPr/>
          <p:nvPr/>
        </p:nvSpPr>
        <p:spPr>
          <a:xfrm>
            <a:off x="2850573" y="3886200"/>
            <a:ext cx="11430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smtClean="0"/>
              <a:t>:</a:t>
            </a:r>
            <a:endParaRPr lang="en-US" sz="9600" b="1"/>
          </a:p>
        </p:txBody>
      </p:sp>
      <p:sp>
        <p:nvSpPr>
          <p:cNvPr id="49" name="Rectangle 48"/>
          <p:cNvSpPr/>
          <p:nvPr/>
        </p:nvSpPr>
        <p:spPr>
          <a:xfrm>
            <a:off x="4000500" y="3886200"/>
            <a:ext cx="11430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smtClean="0"/>
              <a:t>8</a:t>
            </a:r>
            <a:endParaRPr lang="en-US" sz="9600" b="1"/>
          </a:p>
        </p:txBody>
      </p:sp>
      <p:sp>
        <p:nvSpPr>
          <p:cNvPr id="50" name="Rectangle 49"/>
          <p:cNvSpPr/>
          <p:nvPr/>
        </p:nvSpPr>
        <p:spPr>
          <a:xfrm>
            <a:off x="5150427" y="3886200"/>
            <a:ext cx="11430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smtClean="0"/>
              <a:t>=</a:t>
            </a:r>
            <a:endParaRPr lang="en-US" sz="9600" b="1"/>
          </a:p>
        </p:txBody>
      </p:sp>
      <p:sp>
        <p:nvSpPr>
          <p:cNvPr id="51" name="Rectangle 50"/>
          <p:cNvSpPr/>
          <p:nvPr/>
        </p:nvSpPr>
        <p:spPr>
          <a:xfrm>
            <a:off x="6300354" y="3886200"/>
            <a:ext cx="11430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smtClean="0"/>
              <a:t>1</a:t>
            </a:r>
            <a:endParaRPr lang="en-US" sz="9600" b="1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514600" y="2590800"/>
            <a:ext cx="4357254" cy="1219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272146" y="2590800"/>
            <a:ext cx="2223654" cy="1143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693227" y="2590800"/>
            <a:ext cx="2012373" cy="1219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54352" y="1929245"/>
            <a:ext cx="73036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>
                <a:latin typeface="VNI-Korin" pitchFamily="2" charset="0"/>
              </a:rPr>
              <a:t>Khi laáy tích chia cho thöøa soá naøy thì ta ñöôïc keát quaû laø thöøa soá kia.</a:t>
            </a:r>
            <a:endParaRPr lang="en-US" sz="4400" b="1">
              <a:latin typeface="VNI-Kori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4760" y="5105400"/>
            <a:ext cx="7575839" cy="1852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428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497D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497D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00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43" grpId="0" animBg="1"/>
      <p:bldP spid="44" grpId="0" animBg="1"/>
      <p:bldP spid="44" grpId="1" animBg="1"/>
      <p:bldP spid="45" grpId="0" animBg="1"/>
      <p:bldP spid="46" grpId="0" animBg="1"/>
      <p:bldP spid="46" grpId="1" animBg="1"/>
      <p:bldP spid="47" grpId="0" animBg="1"/>
      <p:bldP spid="47" grpId="1" animBg="1"/>
      <p:bldP spid="48" grpId="0" animBg="1"/>
      <p:bldP spid="49" grpId="0" animBg="1"/>
      <p:bldP spid="49" grpId="1" animBg="1"/>
      <p:bldP spid="50" grpId="0" animBg="1"/>
      <p:bldP spid="51" grpId="0" animBg="1"/>
      <p:bldP spid="51" grpId="1" animBg="1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0781"/>
            <a:ext cx="9144000" cy="6849173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1695404" y="665018"/>
            <a:ext cx="5631880" cy="1143000"/>
            <a:chOff x="1799770" y="318654"/>
            <a:chExt cx="5631880" cy="1143000"/>
          </a:xfrm>
        </p:grpSpPr>
        <p:sp>
          <p:nvSpPr>
            <p:cNvPr id="11" name="Rectangle 10"/>
            <p:cNvSpPr/>
            <p:nvPr/>
          </p:nvSpPr>
          <p:spPr>
            <a:xfrm>
              <a:off x="1799770" y="318654"/>
              <a:ext cx="5631880" cy="11430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1974616" y="526472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653111" y="526472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331605" y="526472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010100" y="526472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688594" y="526472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367089" y="526472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045583" y="526472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724077" y="526472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935830" y="3445367"/>
            <a:ext cx="49744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smtClean="0"/>
              <a:t>8 x 2 = 16</a:t>
            </a:r>
            <a:endParaRPr lang="en-US" sz="9600" b="1"/>
          </a:p>
        </p:txBody>
      </p:sp>
      <p:grpSp>
        <p:nvGrpSpPr>
          <p:cNvPr id="15" name="Group 14"/>
          <p:cNvGrpSpPr/>
          <p:nvPr/>
        </p:nvGrpSpPr>
        <p:grpSpPr>
          <a:xfrm>
            <a:off x="1695404" y="1963882"/>
            <a:ext cx="5631880" cy="1143000"/>
            <a:chOff x="1828800" y="1600200"/>
            <a:chExt cx="5631880" cy="1143000"/>
          </a:xfrm>
        </p:grpSpPr>
        <p:sp>
          <p:nvSpPr>
            <p:cNvPr id="13" name="Rectangle 12"/>
            <p:cNvSpPr/>
            <p:nvPr/>
          </p:nvSpPr>
          <p:spPr>
            <a:xfrm>
              <a:off x="1828800" y="1600200"/>
              <a:ext cx="5631880" cy="11430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1974616" y="1808018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2653111" y="1808018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331605" y="1808018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010100" y="1808018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688594" y="1808018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367089" y="1808018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045583" y="1808018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6724077" y="1808018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ight Brace 16"/>
          <p:cNvSpPr/>
          <p:nvPr/>
        </p:nvSpPr>
        <p:spPr>
          <a:xfrm>
            <a:off x="7543800" y="1156854"/>
            <a:ext cx="228600" cy="1662546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566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0781"/>
            <a:ext cx="9144000" cy="684917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819299" y="2302367"/>
            <a:ext cx="563188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185784" y="3886200"/>
            <a:ext cx="474841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smtClean="0"/>
              <a:t>16 : 8 = 2</a:t>
            </a:r>
            <a:endParaRPr lang="en-US" sz="9600" b="1"/>
          </a:p>
        </p:txBody>
      </p:sp>
      <p:sp>
        <p:nvSpPr>
          <p:cNvPr id="13" name="Rectangle 12"/>
          <p:cNvSpPr/>
          <p:nvPr/>
        </p:nvSpPr>
        <p:spPr>
          <a:xfrm>
            <a:off x="2234227" y="2667000"/>
            <a:ext cx="563188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1819299" y="533400"/>
            <a:ext cx="5320435" cy="727364"/>
            <a:chOff x="1981200" y="951549"/>
            <a:chExt cx="5320435" cy="727364"/>
          </a:xfrm>
        </p:grpSpPr>
        <p:sp>
          <p:nvSpPr>
            <p:cNvPr id="32" name="Oval 31"/>
            <p:cNvSpPr/>
            <p:nvPr/>
          </p:nvSpPr>
          <p:spPr>
            <a:xfrm>
              <a:off x="1981200" y="951549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659695" y="951549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3338189" y="951549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016684" y="951549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4695178" y="951549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5373673" y="951549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6052167" y="951549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6730661" y="951549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842365" y="1336852"/>
            <a:ext cx="5320435" cy="727364"/>
            <a:chOff x="1981200" y="951549"/>
            <a:chExt cx="5320435" cy="727364"/>
          </a:xfrm>
        </p:grpSpPr>
        <p:sp>
          <p:nvSpPr>
            <p:cNvPr id="48" name="Oval 47"/>
            <p:cNvSpPr/>
            <p:nvPr/>
          </p:nvSpPr>
          <p:spPr>
            <a:xfrm>
              <a:off x="1981200" y="951549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2659695" y="951549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338189" y="951549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4016684" y="951549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4695178" y="951549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5373673" y="951549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6052167" y="951549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6730661" y="951549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918565" y="796636"/>
            <a:ext cx="5320435" cy="727364"/>
            <a:chOff x="1981200" y="951549"/>
            <a:chExt cx="5320435" cy="727364"/>
          </a:xfrm>
        </p:grpSpPr>
        <p:sp>
          <p:nvSpPr>
            <p:cNvPr id="65" name="Oval 64"/>
            <p:cNvSpPr/>
            <p:nvPr/>
          </p:nvSpPr>
          <p:spPr>
            <a:xfrm>
              <a:off x="1981200" y="951549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2659695" y="951549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3338189" y="951549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4016684" y="951549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4695178" y="951549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5373673" y="951549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6052167" y="951549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6730661" y="951549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1905000" y="2015836"/>
            <a:ext cx="5320435" cy="727364"/>
            <a:chOff x="1981200" y="951549"/>
            <a:chExt cx="5320435" cy="727364"/>
          </a:xfrm>
        </p:grpSpPr>
        <p:sp>
          <p:nvSpPr>
            <p:cNvPr id="74" name="Oval 73"/>
            <p:cNvSpPr/>
            <p:nvPr/>
          </p:nvSpPr>
          <p:spPr>
            <a:xfrm>
              <a:off x="1981200" y="951549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2659695" y="951549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3338189" y="951549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4016684" y="951549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4695178" y="951549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5373673" y="951549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6052167" y="951549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6730661" y="951549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10684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0.03264 C 0.00122 -0.11389 0.00313 -0.16042 0.00313 -0.2412 " pathEditMode="relative" rAng="0" ptsTypes="fA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1044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2.22222E-6 C 0.01128 -0.01504 0.0092 -0.03032 0.00277 -0.04305 C 0.00034 -0.05278 -0.00625 -0.06134 -0.01181 -0.06875 C -0.01389 -0.07778 -0.01684 -0.08102 -0.02136 -0.08819 C -0.02413 -0.09236 -0.02691 -0.09653 -0.02952 -0.10092 C -0.03195 -0.10509 -0.03264 -0.11088 -0.03594 -0.11389 C -0.04202 -0.11944 -0.03941 -0.11643 -0.04393 -0.12245 " pathEditMode="relative" rAng="0" ptsTypes="ffffff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6" y="-6134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/>
      <p:bldP spid="13" grpId="0" animBg="1"/>
      <p:bldP spid="1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0781"/>
            <a:ext cx="9144000" cy="684917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389581" y="1066800"/>
            <a:ext cx="24016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smtClean="0"/>
              <a:t>8 : 8 = 1</a:t>
            </a:r>
            <a:endParaRPr lang="en-US" sz="5400" b="1"/>
          </a:p>
        </p:txBody>
      </p:sp>
      <p:sp>
        <p:nvSpPr>
          <p:cNvPr id="15" name="Rectangle 14"/>
          <p:cNvSpPr/>
          <p:nvPr/>
        </p:nvSpPr>
        <p:spPr>
          <a:xfrm>
            <a:off x="2743200" y="228600"/>
            <a:ext cx="39789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VNI-Auchon" pitchFamily="2" charset="0"/>
              </a:rPr>
              <a:t>BAÛNG CHIA 8</a:t>
            </a:r>
            <a:endParaRPr lang="en-US" sz="5400" b="1" cap="none" spc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VNI-Aucho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4051" y="1828800"/>
            <a:ext cx="27526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smtClean="0"/>
              <a:t>16 : 8 = 2</a:t>
            </a:r>
            <a:endParaRPr lang="en-US" sz="5400" b="1"/>
          </a:p>
        </p:txBody>
      </p:sp>
    </p:spTree>
    <p:extLst>
      <p:ext uri="{BB962C8B-B14F-4D97-AF65-F5344CB8AC3E}">
        <p14:creationId xmlns:p14="http://schemas.microsoft.com/office/powerpoint/2010/main" xmlns="" val="350171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0781"/>
            <a:ext cx="9144000" cy="684917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002380" y="3581400"/>
            <a:ext cx="474841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smtClean="0"/>
              <a:t>16 : 8 = 2</a:t>
            </a:r>
            <a:endParaRPr lang="en-US" sz="9600" b="1"/>
          </a:p>
        </p:txBody>
      </p:sp>
      <p:sp>
        <p:nvSpPr>
          <p:cNvPr id="41" name="TextBox 40"/>
          <p:cNvSpPr txBox="1"/>
          <p:nvPr/>
        </p:nvSpPr>
        <p:spPr>
          <a:xfrm>
            <a:off x="2002380" y="1447800"/>
            <a:ext cx="49744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smtClean="0"/>
              <a:t>8 x 2 = 16</a:t>
            </a:r>
            <a:endParaRPr lang="en-US" sz="9600" b="1"/>
          </a:p>
        </p:txBody>
      </p:sp>
    </p:spTree>
    <p:extLst>
      <p:ext uri="{BB962C8B-B14F-4D97-AF65-F5344CB8AC3E}">
        <p14:creationId xmlns:p14="http://schemas.microsoft.com/office/powerpoint/2010/main" xmlns="" val="167509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0781"/>
            <a:ext cx="9144000" cy="684917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977426" y="4397829"/>
            <a:ext cx="49744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smtClean="0"/>
              <a:t>8 x 3 = 24</a:t>
            </a:r>
            <a:endParaRPr lang="en-US" sz="9600" b="1"/>
          </a:p>
        </p:txBody>
      </p:sp>
      <p:grpSp>
        <p:nvGrpSpPr>
          <p:cNvPr id="6" name="Group 5"/>
          <p:cNvGrpSpPr/>
          <p:nvPr/>
        </p:nvGrpSpPr>
        <p:grpSpPr>
          <a:xfrm>
            <a:off x="1806536" y="384464"/>
            <a:ext cx="5631880" cy="1143000"/>
            <a:chOff x="1799770" y="318654"/>
            <a:chExt cx="5631880" cy="1143000"/>
          </a:xfrm>
        </p:grpSpPr>
        <p:sp>
          <p:nvSpPr>
            <p:cNvPr id="7" name="Rectangle 6"/>
            <p:cNvSpPr/>
            <p:nvPr/>
          </p:nvSpPr>
          <p:spPr>
            <a:xfrm>
              <a:off x="1799770" y="318654"/>
              <a:ext cx="5631880" cy="11430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974616" y="526472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653111" y="526472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331605" y="526472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010100" y="526472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688594" y="526472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367089" y="526472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6045583" y="526472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6724077" y="526472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818234" y="1600200"/>
            <a:ext cx="5631880" cy="1143000"/>
            <a:chOff x="1799770" y="318654"/>
            <a:chExt cx="5631880" cy="1143000"/>
          </a:xfrm>
        </p:grpSpPr>
        <p:sp>
          <p:nvSpPr>
            <p:cNvPr id="19" name="Rectangle 18"/>
            <p:cNvSpPr/>
            <p:nvPr/>
          </p:nvSpPr>
          <p:spPr>
            <a:xfrm>
              <a:off x="1799770" y="318654"/>
              <a:ext cx="5631880" cy="11430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974616" y="526472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653111" y="526472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331605" y="526472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010100" y="526472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688594" y="526472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5367089" y="526472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045583" y="526472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724077" y="526472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806536" y="2819400"/>
            <a:ext cx="5631880" cy="1143000"/>
            <a:chOff x="1799770" y="318654"/>
            <a:chExt cx="5631880" cy="1143000"/>
          </a:xfrm>
        </p:grpSpPr>
        <p:sp>
          <p:nvSpPr>
            <p:cNvPr id="29" name="Rectangle 28"/>
            <p:cNvSpPr/>
            <p:nvPr/>
          </p:nvSpPr>
          <p:spPr>
            <a:xfrm>
              <a:off x="1799770" y="318654"/>
              <a:ext cx="5631880" cy="11430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974616" y="526472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2653111" y="526472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331605" y="526472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4010100" y="526472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4688594" y="526472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5367089" y="526472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6045583" y="526472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6724077" y="526472"/>
              <a:ext cx="570974" cy="727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ight Brace 2"/>
          <p:cNvSpPr/>
          <p:nvPr/>
        </p:nvSpPr>
        <p:spPr>
          <a:xfrm>
            <a:off x="7620000" y="955964"/>
            <a:ext cx="304800" cy="2701636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2041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0781"/>
            <a:ext cx="9144000" cy="684917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977424" y="990600"/>
            <a:ext cx="49744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smtClean="0"/>
              <a:t>8 x 3 = 24</a:t>
            </a:r>
            <a:endParaRPr lang="en-US" sz="9600" b="1"/>
          </a:p>
        </p:txBody>
      </p:sp>
      <p:sp>
        <p:nvSpPr>
          <p:cNvPr id="16" name="TextBox 15"/>
          <p:cNvSpPr txBox="1"/>
          <p:nvPr/>
        </p:nvSpPr>
        <p:spPr>
          <a:xfrm>
            <a:off x="1977424" y="3276600"/>
            <a:ext cx="474841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smtClean="0"/>
              <a:t>24 : 8 = 3</a:t>
            </a:r>
            <a:endParaRPr lang="en-US" sz="9600" b="1"/>
          </a:p>
        </p:txBody>
      </p:sp>
    </p:spTree>
    <p:extLst>
      <p:ext uri="{BB962C8B-B14F-4D97-AF65-F5344CB8AC3E}">
        <p14:creationId xmlns:p14="http://schemas.microsoft.com/office/powerpoint/2010/main" xmlns="" val="35856875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0781"/>
            <a:ext cx="9144000" cy="684917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389581" y="990600"/>
            <a:ext cx="24016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smtClean="0"/>
              <a:t>8 : 8 = 1</a:t>
            </a:r>
            <a:endParaRPr lang="en-US" sz="5400" b="1"/>
          </a:p>
        </p:txBody>
      </p:sp>
      <p:sp>
        <p:nvSpPr>
          <p:cNvPr id="15" name="Rectangle 14"/>
          <p:cNvSpPr/>
          <p:nvPr/>
        </p:nvSpPr>
        <p:spPr>
          <a:xfrm>
            <a:off x="2743200" y="228600"/>
            <a:ext cx="39789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VNI-Auchon" pitchFamily="2" charset="0"/>
              </a:rPr>
              <a:t>BAÛNG CHIA 8</a:t>
            </a:r>
            <a:endParaRPr lang="en-US" sz="5400" b="1" cap="none" spc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VNI-Aucho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0" y="1676400"/>
            <a:ext cx="27526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smtClean="0"/>
              <a:t>16 : 8 = 2</a:t>
            </a:r>
            <a:endParaRPr lang="en-US" sz="5400" b="1"/>
          </a:p>
        </p:txBody>
      </p:sp>
      <p:sp>
        <p:nvSpPr>
          <p:cNvPr id="7" name="TextBox 6"/>
          <p:cNvSpPr txBox="1"/>
          <p:nvPr/>
        </p:nvSpPr>
        <p:spPr>
          <a:xfrm>
            <a:off x="3048000" y="2362200"/>
            <a:ext cx="27526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smtClean="0"/>
              <a:t>24 : 8 = 3</a:t>
            </a:r>
            <a:endParaRPr lang="en-US" sz="5400" b="1"/>
          </a:p>
        </p:txBody>
      </p:sp>
    </p:spTree>
    <p:extLst>
      <p:ext uri="{BB962C8B-B14F-4D97-AF65-F5344CB8AC3E}">
        <p14:creationId xmlns:p14="http://schemas.microsoft.com/office/powerpoint/2010/main" xmlns="" val="340994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0781"/>
            <a:ext cx="9144000" cy="6849173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40928082"/>
              </p:ext>
            </p:extLst>
          </p:nvPr>
        </p:nvGraphicFramePr>
        <p:xfrm>
          <a:off x="762000" y="1826713"/>
          <a:ext cx="7696200" cy="33548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10668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1" smtClean="0">
                          <a:latin typeface="VNI-Aptima" pitchFamily="2" charset="0"/>
                          <a:cs typeface="Times New Roman" pitchFamily="18" charset="0"/>
                        </a:rPr>
                        <a:t>Caù</a:t>
                      </a:r>
                      <a:r>
                        <a:rPr lang="en-US" sz="3200" b="1" baseline="0" smtClean="0">
                          <a:latin typeface="VNI-Aptima" pitchFamily="2" charset="0"/>
                          <a:cs typeface="Times New Roman" pitchFamily="18" charset="0"/>
                        </a:rPr>
                        <a:t> nhaân</a:t>
                      </a:r>
                      <a:endParaRPr lang="en-US" sz="3200" b="1">
                        <a:latin typeface="VNI-Aptima" pitchFamily="2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1" smtClean="0">
                          <a:latin typeface="VNI-Aptima" pitchFamily="2" charset="0"/>
                          <a:cs typeface="Times New Roman" pitchFamily="18" charset="0"/>
                        </a:rPr>
                        <a:t>Daõy</a:t>
                      </a:r>
                      <a:r>
                        <a:rPr lang="en-US" sz="3200" b="1" baseline="0" smtClean="0">
                          <a:latin typeface="VNI-Aptima" pitchFamily="2" charset="0"/>
                          <a:cs typeface="Times New Roman" pitchFamily="18" charset="0"/>
                        </a:rPr>
                        <a:t> A</a:t>
                      </a:r>
                      <a:endParaRPr lang="en-US" sz="3200" b="1">
                        <a:latin typeface="VNI-Aptima" pitchFamily="2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1" smtClean="0">
                          <a:latin typeface="VNI-Aptima" pitchFamily="2" charset="0"/>
                          <a:cs typeface="Times New Roman" pitchFamily="18" charset="0"/>
                        </a:rPr>
                        <a:t>Daõy</a:t>
                      </a:r>
                      <a:r>
                        <a:rPr lang="en-US" sz="3200" b="1" baseline="0" smtClean="0">
                          <a:latin typeface="VNI-Aptima" pitchFamily="2" charset="0"/>
                          <a:cs typeface="Times New Roman" pitchFamily="18" charset="0"/>
                        </a:rPr>
                        <a:t> B</a:t>
                      </a:r>
                      <a:endParaRPr lang="en-US" sz="3200" b="1">
                        <a:latin typeface="VNI-Aptima" pitchFamily="2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1" smtClean="0">
                          <a:latin typeface="VNI-Aptima" pitchFamily="2" charset="0"/>
                          <a:cs typeface="Times New Roman" pitchFamily="18" charset="0"/>
                        </a:rPr>
                        <a:t>Daõy</a:t>
                      </a:r>
                      <a:r>
                        <a:rPr lang="en-US" sz="3200" b="1" baseline="0" smtClean="0">
                          <a:latin typeface="VNI-Aptima" pitchFamily="2" charset="0"/>
                          <a:cs typeface="Times New Roman" pitchFamily="18" charset="0"/>
                        </a:rPr>
                        <a:t> C</a:t>
                      </a:r>
                      <a:endParaRPr lang="en-US" sz="3200" b="1">
                        <a:latin typeface="VNI-Aptima" pitchFamily="2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2880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1" smtClean="0">
                          <a:latin typeface="VNI-Aptima" pitchFamily="2" charset="0"/>
                          <a:cs typeface="Times New Roman" pitchFamily="18" charset="0"/>
                        </a:rPr>
                        <a:t>32 : 8 =</a:t>
                      </a:r>
                      <a:r>
                        <a:rPr lang="en-US" sz="3200" b="1" baseline="0" smtClean="0">
                          <a:latin typeface="VNI-Aptima" pitchFamily="2" charset="0"/>
                          <a:cs typeface="Times New Roman" pitchFamily="18" charset="0"/>
                        </a:rPr>
                        <a:t> ?</a:t>
                      </a:r>
                      <a:endParaRPr lang="en-US" sz="3200" b="1">
                        <a:latin typeface="VNI-Aptima" pitchFamily="2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1" smtClean="0">
                          <a:latin typeface="VNI-Aptima" pitchFamily="2" charset="0"/>
                          <a:cs typeface="Times New Roman" pitchFamily="18" charset="0"/>
                        </a:rPr>
                        <a:t>40 : 8 = ?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1" smtClean="0">
                          <a:latin typeface="VNI-Aptima" pitchFamily="2" charset="0"/>
                          <a:cs typeface="Times New Roman" pitchFamily="18" charset="0"/>
                        </a:rPr>
                        <a:t>48 : 8 = ?</a:t>
                      </a:r>
                      <a:endParaRPr lang="en-US" sz="3200" b="1">
                        <a:latin typeface="VNI-Aptima" pitchFamily="2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1" smtClean="0">
                          <a:latin typeface="VNI-Aptima" pitchFamily="2" charset="0"/>
                          <a:cs typeface="Times New Roman" pitchFamily="18" charset="0"/>
                        </a:rPr>
                        <a:t>56 : 8 = ?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1" smtClean="0">
                          <a:latin typeface="VNI-Aptima" pitchFamily="2" charset="0"/>
                          <a:cs typeface="Times New Roman" pitchFamily="18" charset="0"/>
                        </a:rPr>
                        <a:t>64 : 8 = ?</a:t>
                      </a:r>
                      <a:endParaRPr lang="en-US" sz="3200" b="1">
                        <a:latin typeface="VNI-Aptima" pitchFamily="2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1" smtClean="0">
                          <a:latin typeface="VNI-Aptima" pitchFamily="2" charset="0"/>
                          <a:cs typeface="Times New Roman" pitchFamily="18" charset="0"/>
                        </a:rPr>
                        <a:t>72 : 8 = ?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1" smtClean="0">
                          <a:latin typeface="VNI-Aptima" pitchFamily="2" charset="0"/>
                          <a:cs typeface="Times New Roman" pitchFamily="18" charset="0"/>
                        </a:rPr>
                        <a:t>80 : 8 = ?</a:t>
                      </a:r>
                      <a:endParaRPr lang="en-US" sz="3200" b="1">
                        <a:latin typeface="VNI-Aptima" pitchFamily="2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650671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701" y="212651"/>
            <a:ext cx="327365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none" spc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NI-Aptima" pitchFamily="2" charset="0"/>
              </a:rPr>
              <a:t>Troø</a:t>
            </a:r>
            <a:r>
              <a:rPr lang="en-US" sz="66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NI-Aptima" pitchFamily="2" charset="0"/>
              </a:rPr>
              <a:t> </a:t>
            </a:r>
            <a:r>
              <a:rPr lang="en-US" sz="6600" b="1" cap="none" spc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NI-Aptima" pitchFamily="2" charset="0"/>
              </a:rPr>
              <a:t>chôi</a:t>
            </a:r>
            <a:endParaRPr lang="en-US" sz="6600" b="1" cap="none" spc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VNI-Aptima" pitchFamily="2" charset="0"/>
            </a:endParaRPr>
          </a:p>
        </p:txBody>
      </p:sp>
      <p:pic>
        <p:nvPicPr>
          <p:cNvPr id="6" name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00200" y="1754298"/>
            <a:ext cx="3230613" cy="2419842"/>
          </a:xfrm>
          <a:prstGeom prst="rect">
            <a:avLst/>
          </a:prstGeom>
        </p:spPr>
      </p:pic>
      <p:pic>
        <p:nvPicPr>
          <p:cNvPr id="7" name="Picture 6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75109" y="1889838"/>
            <a:ext cx="2614279" cy="1867342"/>
          </a:xfrm>
          <a:prstGeom prst="rect">
            <a:avLst/>
          </a:prstGeom>
        </p:spPr>
      </p:pic>
      <p:pic>
        <p:nvPicPr>
          <p:cNvPr id="8" name="Picture 7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46595" y="4174140"/>
            <a:ext cx="2971800" cy="21864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83067" y="4419600"/>
            <a:ext cx="1828800" cy="24384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419601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6219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0781"/>
            <a:ext cx="9144000" cy="684917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389581" y="685800"/>
            <a:ext cx="21563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smtClean="0"/>
              <a:t>8 : 8 = 1</a:t>
            </a:r>
            <a:endParaRPr lang="en-US" sz="4800" b="1"/>
          </a:p>
        </p:txBody>
      </p:sp>
      <p:sp>
        <p:nvSpPr>
          <p:cNvPr id="15" name="Rectangle 14"/>
          <p:cNvSpPr/>
          <p:nvPr/>
        </p:nvSpPr>
        <p:spPr>
          <a:xfrm>
            <a:off x="2743200" y="0"/>
            <a:ext cx="39789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VNI-Auchon" pitchFamily="2" charset="0"/>
              </a:rPr>
              <a:t>BAÛNG CHIA 8</a:t>
            </a:r>
            <a:endParaRPr lang="en-US" sz="5400" b="1" cap="none" spc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VNI-Aucho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0" y="1295400"/>
            <a:ext cx="24689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smtClean="0"/>
              <a:t>16 : 8 = 2</a:t>
            </a:r>
            <a:endParaRPr lang="en-US" sz="4800" b="1"/>
          </a:p>
        </p:txBody>
      </p:sp>
      <p:sp>
        <p:nvSpPr>
          <p:cNvPr id="7" name="TextBox 6"/>
          <p:cNvSpPr txBox="1"/>
          <p:nvPr/>
        </p:nvSpPr>
        <p:spPr>
          <a:xfrm>
            <a:off x="3048000" y="1905000"/>
            <a:ext cx="24689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smtClean="0"/>
              <a:t>24 : 8 = 3</a:t>
            </a:r>
            <a:endParaRPr lang="en-US" sz="4800" b="1"/>
          </a:p>
        </p:txBody>
      </p:sp>
      <p:sp>
        <p:nvSpPr>
          <p:cNvPr id="8" name="TextBox 7"/>
          <p:cNvSpPr txBox="1"/>
          <p:nvPr/>
        </p:nvSpPr>
        <p:spPr>
          <a:xfrm>
            <a:off x="3048000" y="2514600"/>
            <a:ext cx="24689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smtClean="0"/>
              <a:t>32 : 8 = </a:t>
            </a:r>
            <a:r>
              <a:rPr lang="en-US" sz="4800" b="1"/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0" y="3124200"/>
            <a:ext cx="24689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smtClean="0"/>
              <a:t>40 : 8 = 5</a:t>
            </a:r>
            <a:endParaRPr lang="en-US" sz="4800" b="1"/>
          </a:p>
        </p:txBody>
      </p:sp>
      <p:sp>
        <p:nvSpPr>
          <p:cNvPr id="10" name="TextBox 9"/>
          <p:cNvSpPr txBox="1"/>
          <p:nvPr/>
        </p:nvSpPr>
        <p:spPr>
          <a:xfrm>
            <a:off x="3048000" y="3733800"/>
            <a:ext cx="24689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smtClean="0"/>
              <a:t>48 : 8 = </a:t>
            </a:r>
            <a:r>
              <a:rPr lang="en-US" sz="4800" b="1"/>
              <a:t>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0" y="4343400"/>
            <a:ext cx="24689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smtClean="0"/>
              <a:t>56 : 8 = </a:t>
            </a:r>
            <a:r>
              <a:rPr lang="en-US" sz="4800" b="1"/>
              <a:t>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0" y="4953000"/>
            <a:ext cx="24689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smtClean="0"/>
              <a:t>64 : 8 = </a:t>
            </a:r>
            <a:r>
              <a:rPr lang="en-US" sz="4800" b="1"/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48000" y="5562600"/>
            <a:ext cx="24689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/>
              <a:t>7</a:t>
            </a:r>
            <a:r>
              <a:rPr lang="en-US" sz="4800" b="1" smtClean="0"/>
              <a:t>2 : 8 = </a:t>
            </a:r>
            <a:r>
              <a:rPr lang="en-US" sz="4800" b="1"/>
              <a:t>9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0" y="6163270"/>
            <a:ext cx="27815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smtClean="0"/>
              <a:t>80 : 8 = 10</a:t>
            </a:r>
            <a:endParaRPr lang="en-US" sz="4800" b="1"/>
          </a:p>
        </p:txBody>
      </p:sp>
    </p:spTree>
    <p:extLst>
      <p:ext uri="{BB962C8B-B14F-4D97-AF65-F5344CB8AC3E}">
        <p14:creationId xmlns:p14="http://schemas.microsoft.com/office/powerpoint/2010/main" xmlns="" val="209824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0" grpId="0" build="p"/>
      <p:bldP spid="11" grpId="0" build="p"/>
      <p:bldP spid="13" grpId="0" build="p"/>
      <p:bldP spid="14" grpId="0" build="p"/>
      <p:bldP spid="1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7709"/>
            <a:ext cx="9144000" cy="68269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625040"/>
            <a:ext cx="210826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/>
              <a:t>8 x 1 = 8</a:t>
            </a:r>
          </a:p>
          <a:p>
            <a:r>
              <a:rPr lang="en-US" sz="3600" b="1" smtClean="0"/>
              <a:t>8 x 2 = 16</a:t>
            </a:r>
          </a:p>
          <a:p>
            <a:r>
              <a:rPr lang="en-US" sz="3600" b="1" smtClean="0"/>
              <a:t>8 x 3 = 24</a:t>
            </a:r>
          </a:p>
          <a:p>
            <a:r>
              <a:rPr lang="en-US" sz="3600" b="1" smtClean="0"/>
              <a:t>8 x 4 = 32</a:t>
            </a:r>
          </a:p>
          <a:p>
            <a:r>
              <a:rPr lang="en-US" sz="3600" b="1" smtClean="0"/>
              <a:t>8 x 5 = 40 </a:t>
            </a:r>
          </a:p>
          <a:p>
            <a:r>
              <a:rPr lang="en-US" sz="3600" b="1" smtClean="0"/>
              <a:t>8 x 6 = 48</a:t>
            </a:r>
          </a:p>
          <a:p>
            <a:r>
              <a:rPr lang="en-US" sz="3600" b="1" smtClean="0"/>
              <a:t>8 x 7 = 56</a:t>
            </a:r>
          </a:p>
          <a:p>
            <a:r>
              <a:rPr lang="en-US" sz="3600" b="1" smtClean="0"/>
              <a:t>8 x 8 = 64</a:t>
            </a:r>
          </a:p>
          <a:p>
            <a:r>
              <a:rPr lang="en-US" sz="3600" b="1" smtClean="0"/>
              <a:t>8 x 9 = 72</a:t>
            </a:r>
          </a:p>
          <a:p>
            <a:r>
              <a:rPr lang="en-US" sz="3600" b="1" smtClean="0"/>
              <a:t>8 x10 = 80</a:t>
            </a:r>
            <a:endParaRPr lang="en-US" sz="3600" b="1"/>
          </a:p>
        </p:txBody>
      </p:sp>
      <p:sp>
        <p:nvSpPr>
          <p:cNvPr id="4" name="TextBox 3"/>
          <p:cNvSpPr txBox="1"/>
          <p:nvPr/>
        </p:nvSpPr>
        <p:spPr>
          <a:xfrm>
            <a:off x="5410200" y="625041"/>
            <a:ext cx="228600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/>
              <a:t>  8 : 8 = 1</a:t>
            </a:r>
          </a:p>
          <a:p>
            <a:r>
              <a:rPr lang="en-US" sz="3600" b="1" smtClean="0"/>
              <a:t>16 : 8 = 2</a:t>
            </a:r>
          </a:p>
          <a:p>
            <a:r>
              <a:rPr lang="en-US" sz="3600" b="1" smtClean="0"/>
              <a:t>24 : 8 = 3</a:t>
            </a:r>
          </a:p>
          <a:p>
            <a:r>
              <a:rPr lang="en-US" sz="3600" b="1" smtClean="0"/>
              <a:t>32 : 8 = 4</a:t>
            </a:r>
          </a:p>
          <a:p>
            <a:r>
              <a:rPr lang="en-US" sz="3600" b="1" smtClean="0"/>
              <a:t>40 : 8 = 5</a:t>
            </a:r>
          </a:p>
          <a:p>
            <a:r>
              <a:rPr lang="en-US" sz="3600" b="1" smtClean="0"/>
              <a:t>48 : 8 = 6</a:t>
            </a:r>
          </a:p>
          <a:p>
            <a:r>
              <a:rPr lang="en-US" sz="3600" b="1" smtClean="0"/>
              <a:t>56 : 8 = 7</a:t>
            </a:r>
          </a:p>
          <a:p>
            <a:r>
              <a:rPr lang="en-US" sz="3600" b="1" smtClean="0"/>
              <a:t>64 : 8 = 8</a:t>
            </a:r>
          </a:p>
          <a:p>
            <a:r>
              <a:rPr lang="en-US" sz="3600" b="1" smtClean="0"/>
              <a:t>72 : 8 = 9</a:t>
            </a:r>
          </a:p>
          <a:p>
            <a:r>
              <a:rPr lang="en-US" sz="3600" b="1" smtClean="0"/>
              <a:t>80 : 8 = 10</a:t>
            </a:r>
            <a:endParaRPr lang="en-US" sz="3600" b="1"/>
          </a:p>
        </p:txBody>
      </p:sp>
    </p:spTree>
    <p:extLst>
      <p:ext uri="{BB962C8B-B14F-4D97-AF65-F5344CB8AC3E}">
        <p14:creationId xmlns:p14="http://schemas.microsoft.com/office/powerpoint/2010/main" xmlns="" val="158995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497" y="30921"/>
            <a:ext cx="9114503" cy="682707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590800" y="644604"/>
            <a:ext cx="52578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VNI-Auchon" pitchFamily="2" charset="0"/>
              </a:rPr>
              <a:t>Baûng chia 8</a:t>
            </a:r>
            <a:endParaRPr lang="en-US" sz="6600" b="1" cap="all" spc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VNI-Aucho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770525"/>
            <a:ext cx="213712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mtClean="0">
                <a:latin typeface="VNI-Aptima" pitchFamily="2" charset="0"/>
              </a:rPr>
              <a:t>  8 : 8 =</a:t>
            </a:r>
          </a:p>
          <a:p>
            <a:r>
              <a:rPr lang="en-US" sz="4400" b="1" smtClean="0">
                <a:latin typeface="VNI-Aptima" pitchFamily="2" charset="0"/>
              </a:rPr>
              <a:t>16 : 8 =</a:t>
            </a:r>
          </a:p>
          <a:p>
            <a:r>
              <a:rPr lang="en-US" sz="4400" b="1" smtClean="0">
                <a:latin typeface="VNI-Aptima" pitchFamily="2" charset="0"/>
              </a:rPr>
              <a:t>24 : 8 =</a:t>
            </a:r>
          </a:p>
          <a:p>
            <a:r>
              <a:rPr lang="en-US" sz="4400" b="1" smtClean="0">
                <a:latin typeface="VNI-Aptima" pitchFamily="2" charset="0"/>
              </a:rPr>
              <a:t>32 : 8 =</a:t>
            </a:r>
          </a:p>
          <a:p>
            <a:r>
              <a:rPr lang="en-US" sz="4400" b="1" smtClean="0">
                <a:latin typeface="VNI-Aptima" pitchFamily="2" charset="0"/>
              </a:rPr>
              <a:t>40 : 8 =</a:t>
            </a:r>
            <a:endParaRPr lang="en-US" sz="4400" b="1">
              <a:latin typeface="VNI-Aptima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3100" y="2743200"/>
            <a:ext cx="503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mtClean="0">
                <a:latin typeface="VNI-Aptima" pitchFamily="2" charset="0"/>
              </a:rPr>
              <a:t>1</a:t>
            </a:r>
            <a:endParaRPr lang="en-US" sz="4400" b="1">
              <a:latin typeface="VNI-Aptima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0136" y="3429000"/>
            <a:ext cx="503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>
                <a:latin typeface="VNI-Aptima" pitchFamily="2" charset="0"/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0136" y="4114800"/>
            <a:ext cx="503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mtClean="0">
                <a:latin typeface="VNI-Aptima" pitchFamily="2" charset="0"/>
              </a:rPr>
              <a:t>3</a:t>
            </a:r>
            <a:endParaRPr lang="en-US" sz="4400" b="1">
              <a:latin typeface="VNI-Aptima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0136" y="4800600"/>
            <a:ext cx="503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>
                <a:latin typeface="VNI-Aptima" pitchFamily="2" charset="0"/>
              </a:rPr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30136" y="5486400"/>
            <a:ext cx="503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mtClean="0">
                <a:latin typeface="VNI-Aptima" pitchFamily="2" charset="0"/>
              </a:rPr>
              <a:t>5</a:t>
            </a:r>
            <a:endParaRPr lang="en-US" sz="4400" b="1">
              <a:latin typeface="VNI-Aptima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25676" y="2770524"/>
            <a:ext cx="2132315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mtClean="0">
                <a:latin typeface="VNI-Aptima" pitchFamily="2" charset="0"/>
              </a:rPr>
              <a:t>48 : 8 =</a:t>
            </a:r>
          </a:p>
          <a:p>
            <a:r>
              <a:rPr lang="en-US" sz="4400" b="1" smtClean="0">
                <a:latin typeface="VNI-Aptima" pitchFamily="2" charset="0"/>
              </a:rPr>
              <a:t>56 : 8 =</a:t>
            </a:r>
          </a:p>
          <a:p>
            <a:r>
              <a:rPr lang="en-US" sz="4400" b="1" smtClean="0">
                <a:latin typeface="VNI-Aptima" pitchFamily="2" charset="0"/>
              </a:rPr>
              <a:t>64 : 8 =</a:t>
            </a:r>
          </a:p>
          <a:p>
            <a:r>
              <a:rPr lang="en-US" sz="4400" b="1" smtClean="0">
                <a:latin typeface="VNI-Aptima" pitchFamily="2" charset="0"/>
              </a:rPr>
              <a:t>72 : 8 =</a:t>
            </a:r>
          </a:p>
          <a:p>
            <a:r>
              <a:rPr lang="en-US" sz="4400" b="1" smtClean="0">
                <a:latin typeface="VNI-Aptima" pitchFamily="2" charset="0"/>
              </a:rPr>
              <a:t>80 : 8 =</a:t>
            </a:r>
            <a:endParaRPr lang="en-US" sz="4400" b="1">
              <a:latin typeface="VNI-Aptima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62800" y="2770524"/>
            <a:ext cx="503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>
                <a:latin typeface="VNI-Aptima" pitchFamily="2" charset="0"/>
              </a:rPr>
              <a:t>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62800" y="3428999"/>
            <a:ext cx="503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mtClean="0">
                <a:latin typeface="VNI-Aptima" pitchFamily="2" charset="0"/>
              </a:rPr>
              <a:t>7</a:t>
            </a:r>
            <a:endParaRPr lang="en-US" sz="4400" b="1">
              <a:latin typeface="VNI-Aptima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62800" y="4087474"/>
            <a:ext cx="503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>
                <a:latin typeface="VNI-Aptima" pitchFamily="2" charset="0"/>
              </a:rPr>
              <a:t>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62800" y="4745949"/>
            <a:ext cx="503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>
                <a:latin typeface="VNI-Aptima" pitchFamily="2" charset="0"/>
              </a:rPr>
              <a:t>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10400" y="5404424"/>
            <a:ext cx="8226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mtClean="0">
                <a:latin typeface="VNI-Aptima" pitchFamily="2" charset="0"/>
              </a:rPr>
              <a:t>10</a:t>
            </a:r>
            <a:endParaRPr lang="en-US" sz="4400" b="1">
              <a:latin typeface="VNI-Apti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746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55784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10096" y="2590800"/>
            <a:ext cx="5714704" cy="16764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72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NI-Cooper" pitchFamily="2" charset="0"/>
              </a:rPr>
              <a:t>Baøi Taäp</a:t>
            </a:r>
            <a:endParaRPr lang="en-US" sz="7200" b="1" cap="all" spc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VNI-Coop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16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91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0" y="1077929"/>
            <a:ext cx="58705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smtClean="0">
                <a:latin typeface="VNI-Cooper" pitchFamily="2" charset="0"/>
              </a:rPr>
              <a:t>Baøi 1 - Tính nhaåm:</a:t>
            </a:r>
            <a:endParaRPr lang="en-US" sz="4400">
              <a:latin typeface="VNI-Cooper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2469050"/>
            <a:ext cx="217559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smtClean="0">
                <a:latin typeface="VNI-Aptima" pitchFamily="2" charset="0"/>
              </a:rPr>
              <a:t>24 : 8 = </a:t>
            </a:r>
            <a:r>
              <a:rPr lang="en-US" sz="3600" b="1" smtClean="0">
                <a:solidFill>
                  <a:srgbClr val="FF0000"/>
                </a:solidFill>
                <a:latin typeface="VNI-Aptima" pitchFamily="2" charset="0"/>
              </a:rPr>
              <a:t>3</a:t>
            </a:r>
          </a:p>
          <a:p>
            <a:pPr>
              <a:lnSpc>
                <a:spcPct val="150000"/>
              </a:lnSpc>
            </a:pPr>
            <a:r>
              <a:rPr lang="en-US" sz="3600" b="1" smtClean="0">
                <a:latin typeface="VNI-Aptima" pitchFamily="2" charset="0"/>
              </a:rPr>
              <a:t>40 : 8 = </a:t>
            </a:r>
            <a:r>
              <a:rPr lang="en-US" sz="3600" b="1" smtClean="0">
                <a:solidFill>
                  <a:srgbClr val="FF0000"/>
                </a:solidFill>
                <a:latin typeface="VNI-Aptima" pitchFamily="2" charset="0"/>
              </a:rPr>
              <a:t>5</a:t>
            </a:r>
          </a:p>
          <a:p>
            <a:pPr>
              <a:lnSpc>
                <a:spcPct val="150000"/>
              </a:lnSpc>
            </a:pPr>
            <a:r>
              <a:rPr lang="en-US" sz="3600" b="1" smtClean="0">
                <a:latin typeface="VNI-Aptima" pitchFamily="2" charset="0"/>
              </a:rPr>
              <a:t>32 : 8 = </a:t>
            </a:r>
            <a:r>
              <a:rPr lang="en-US" sz="3600" b="1" smtClean="0">
                <a:solidFill>
                  <a:srgbClr val="FF0000"/>
                </a:solidFill>
                <a:latin typeface="VNI-Aptima" pitchFamily="2" charset="0"/>
              </a:rPr>
              <a:t>4</a:t>
            </a:r>
            <a:endParaRPr lang="en-US" sz="3600" b="1">
              <a:solidFill>
                <a:srgbClr val="FF0000"/>
              </a:solidFill>
              <a:latin typeface="VNI-Aptim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2200" y="2458065"/>
            <a:ext cx="217559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smtClean="0">
                <a:latin typeface="VNI-Aptima" pitchFamily="2" charset="0"/>
              </a:rPr>
              <a:t>16 : 8 = </a:t>
            </a:r>
            <a:r>
              <a:rPr lang="en-US" sz="3600" b="1">
                <a:solidFill>
                  <a:srgbClr val="FF0000"/>
                </a:solidFill>
                <a:latin typeface="VNI-Aptima" pitchFamily="2" charset="0"/>
              </a:rPr>
              <a:t>2</a:t>
            </a:r>
            <a:endParaRPr lang="en-US" sz="3600" b="1" smtClean="0">
              <a:solidFill>
                <a:srgbClr val="FF0000"/>
              </a:solidFill>
              <a:latin typeface="VNI-Aptima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3600" b="1" smtClean="0">
                <a:latin typeface="VNI-Aptima" pitchFamily="2" charset="0"/>
              </a:rPr>
              <a:t>48 : 8 = </a:t>
            </a:r>
            <a:r>
              <a:rPr lang="en-US" sz="3600" b="1" smtClean="0">
                <a:solidFill>
                  <a:srgbClr val="FF0000"/>
                </a:solidFill>
                <a:latin typeface="VNI-Aptima" pitchFamily="2" charset="0"/>
              </a:rPr>
              <a:t>6</a:t>
            </a:r>
          </a:p>
          <a:p>
            <a:pPr>
              <a:lnSpc>
                <a:spcPct val="150000"/>
              </a:lnSpc>
            </a:pPr>
            <a:r>
              <a:rPr lang="en-US" sz="3600" b="1" smtClean="0">
                <a:latin typeface="VNI-Aptima" pitchFamily="2" charset="0"/>
              </a:rPr>
              <a:t>  8 : 8 = </a:t>
            </a:r>
            <a:r>
              <a:rPr lang="en-US" sz="3600" b="1">
                <a:solidFill>
                  <a:srgbClr val="FF0000"/>
                </a:solidFill>
                <a:latin typeface="VNI-Aptima" pitchFamily="2" charset="0"/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48200" y="2447080"/>
            <a:ext cx="217559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smtClean="0">
                <a:latin typeface="VNI-Aptima" pitchFamily="2" charset="0"/>
              </a:rPr>
              <a:t>56 : 8 = </a:t>
            </a:r>
            <a:r>
              <a:rPr lang="en-US" sz="3600" b="1" smtClean="0">
                <a:solidFill>
                  <a:srgbClr val="FF0000"/>
                </a:solidFill>
                <a:latin typeface="VNI-Aptima" pitchFamily="2" charset="0"/>
              </a:rPr>
              <a:t>7</a:t>
            </a:r>
          </a:p>
          <a:p>
            <a:pPr>
              <a:lnSpc>
                <a:spcPct val="150000"/>
              </a:lnSpc>
            </a:pPr>
            <a:r>
              <a:rPr lang="en-US" sz="3600" b="1" smtClean="0">
                <a:latin typeface="VNI-Aptima" pitchFamily="2" charset="0"/>
              </a:rPr>
              <a:t>64 : 8 = </a:t>
            </a:r>
            <a:r>
              <a:rPr lang="en-US" sz="3600" b="1" smtClean="0">
                <a:solidFill>
                  <a:srgbClr val="FF0000"/>
                </a:solidFill>
                <a:latin typeface="VNI-Aptima" pitchFamily="2" charset="0"/>
              </a:rPr>
              <a:t>8</a:t>
            </a:r>
          </a:p>
          <a:p>
            <a:pPr>
              <a:lnSpc>
                <a:spcPct val="150000"/>
              </a:lnSpc>
            </a:pPr>
            <a:r>
              <a:rPr lang="en-US" sz="3600" b="1">
                <a:latin typeface="VNI-Aptima" pitchFamily="2" charset="0"/>
              </a:rPr>
              <a:t>7</a:t>
            </a:r>
            <a:r>
              <a:rPr lang="en-US" sz="3600" b="1" smtClean="0">
                <a:latin typeface="VNI-Aptima" pitchFamily="2" charset="0"/>
              </a:rPr>
              <a:t>2 : 8 = </a:t>
            </a:r>
            <a:r>
              <a:rPr lang="en-US" sz="3600" b="1" smtClean="0">
                <a:solidFill>
                  <a:srgbClr val="FF0000"/>
                </a:solidFill>
                <a:latin typeface="VNI-Aptima" pitchFamily="2" charset="0"/>
              </a:rPr>
              <a:t>9</a:t>
            </a:r>
            <a:endParaRPr lang="en-US" sz="3600" b="1">
              <a:solidFill>
                <a:srgbClr val="FF0000"/>
              </a:solidFill>
              <a:latin typeface="VNI-Aptima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0" y="2436095"/>
            <a:ext cx="230383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smtClean="0">
                <a:latin typeface="VNI-Aptima" pitchFamily="2" charset="0"/>
              </a:rPr>
              <a:t>80 : 8 =</a:t>
            </a:r>
            <a:r>
              <a:rPr lang="en-US" sz="3600" b="1" smtClean="0">
                <a:solidFill>
                  <a:srgbClr val="FF0000"/>
                </a:solidFill>
                <a:latin typeface="VNI-Aptima" pitchFamily="2" charset="0"/>
              </a:rPr>
              <a:t>10</a:t>
            </a:r>
          </a:p>
          <a:p>
            <a:pPr>
              <a:lnSpc>
                <a:spcPct val="150000"/>
              </a:lnSpc>
            </a:pPr>
            <a:r>
              <a:rPr lang="en-US" sz="3600" b="1" smtClean="0">
                <a:latin typeface="VNI-Aptima" pitchFamily="2" charset="0"/>
              </a:rPr>
              <a:t>48 : 6 = </a:t>
            </a:r>
            <a:r>
              <a:rPr lang="en-US" sz="3600" b="1" smtClean="0">
                <a:solidFill>
                  <a:srgbClr val="FF0000"/>
                </a:solidFill>
                <a:latin typeface="VNI-Aptima" pitchFamily="2" charset="0"/>
              </a:rPr>
              <a:t>8</a:t>
            </a:r>
          </a:p>
          <a:p>
            <a:pPr>
              <a:lnSpc>
                <a:spcPct val="150000"/>
              </a:lnSpc>
            </a:pPr>
            <a:r>
              <a:rPr lang="en-US" sz="3600" b="1" smtClean="0">
                <a:latin typeface="VNI-Aptima" pitchFamily="2" charset="0"/>
              </a:rPr>
              <a:t>56 : 7 = </a:t>
            </a:r>
            <a:r>
              <a:rPr lang="en-US" sz="3600" b="1" smtClean="0">
                <a:solidFill>
                  <a:srgbClr val="FF0000"/>
                </a:solidFill>
                <a:latin typeface="VNI-Aptima" pitchFamily="2" charset="0"/>
              </a:rPr>
              <a:t>8</a:t>
            </a:r>
            <a:endParaRPr lang="en-US" sz="3600" b="1">
              <a:solidFill>
                <a:srgbClr val="FF0000"/>
              </a:solidFill>
              <a:latin typeface="VNI-Aptima" pitchFamily="2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251796" y="2667000"/>
            <a:ext cx="0" cy="2209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537796" y="2623856"/>
            <a:ext cx="0" cy="2209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823796" y="2580712"/>
            <a:ext cx="0" cy="2209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9584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91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0" y="1077929"/>
            <a:ext cx="58897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smtClean="0">
                <a:latin typeface="VNI-Cooper" pitchFamily="2" charset="0"/>
              </a:rPr>
              <a:t>Baøi 2 - Tính nhaåm:</a:t>
            </a:r>
            <a:endParaRPr lang="en-US" sz="4400">
              <a:latin typeface="VNI-Cooper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2469050"/>
            <a:ext cx="227498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smtClean="0">
                <a:latin typeface="VNI-Aptima" pitchFamily="2" charset="0"/>
              </a:rPr>
              <a:t>8 x 5 = </a:t>
            </a:r>
            <a:r>
              <a:rPr lang="en-US" sz="3600" b="1" smtClean="0">
                <a:solidFill>
                  <a:srgbClr val="FF0000"/>
                </a:solidFill>
                <a:latin typeface="VNI-Aptima" pitchFamily="2" charset="0"/>
              </a:rPr>
              <a:t>40</a:t>
            </a:r>
          </a:p>
          <a:p>
            <a:pPr>
              <a:lnSpc>
                <a:spcPct val="150000"/>
              </a:lnSpc>
            </a:pPr>
            <a:r>
              <a:rPr lang="en-US" sz="3600" b="1" smtClean="0">
                <a:latin typeface="VNI-Aptima" pitchFamily="2" charset="0"/>
              </a:rPr>
              <a:t>40 : 8 = </a:t>
            </a:r>
            <a:r>
              <a:rPr lang="en-US" sz="3600" b="1" smtClean="0">
                <a:solidFill>
                  <a:srgbClr val="FF0000"/>
                </a:solidFill>
                <a:latin typeface="VNI-Aptima" pitchFamily="2" charset="0"/>
              </a:rPr>
              <a:t>5</a:t>
            </a:r>
          </a:p>
          <a:p>
            <a:pPr>
              <a:lnSpc>
                <a:spcPct val="150000"/>
              </a:lnSpc>
            </a:pPr>
            <a:r>
              <a:rPr lang="en-US" sz="3600" b="1" smtClean="0">
                <a:latin typeface="VNI-Aptima" pitchFamily="2" charset="0"/>
              </a:rPr>
              <a:t>40 : 5 = </a:t>
            </a:r>
            <a:r>
              <a:rPr lang="en-US" sz="3600" b="1">
                <a:solidFill>
                  <a:srgbClr val="FF0000"/>
                </a:solidFill>
                <a:latin typeface="VNI-Aptima" pitchFamily="2" charset="0"/>
              </a:rPr>
              <a:t>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62200" y="2458065"/>
            <a:ext cx="227498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smtClean="0">
                <a:latin typeface="VNI-Aptima" pitchFamily="2" charset="0"/>
              </a:rPr>
              <a:t>8 x 4 = </a:t>
            </a:r>
            <a:r>
              <a:rPr lang="en-US" sz="3600" b="1" smtClean="0">
                <a:solidFill>
                  <a:srgbClr val="FF0000"/>
                </a:solidFill>
                <a:latin typeface="VNI-Aptima" pitchFamily="2" charset="0"/>
              </a:rPr>
              <a:t>32</a:t>
            </a:r>
          </a:p>
          <a:p>
            <a:pPr>
              <a:lnSpc>
                <a:spcPct val="150000"/>
              </a:lnSpc>
            </a:pPr>
            <a:r>
              <a:rPr lang="en-US" sz="3600" b="1" smtClean="0">
                <a:latin typeface="VNI-Aptima" pitchFamily="2" charset="0"/>
              </a:rPr>
              <a:t>32 : 8 = </a:t>
            </a:r>
            <a:r>
              <a:rPr lang="en-US" sz="3600" b="1" smtClean="0">
                <a:solidFill>
                  <a:srgbClr val="FF0000"/>
                </a:solidFill>
                <a:latin typeface="VNI-Aptima" pitchFamily="2" charset="0"/>
              </a:rPr>
              <a:t>4</a:t>
            </a:r>
          </a:p>
          <a:p>
            <a:pPr>
              <a:lnSpc>
                <a:spcPct val="150000"/>
              </a:lnSpc>
            </a:pPr>
            <a:r>
              <a:rPr lang="en-US" sz="3600" b="1" smtClean="0">
                <a:latin typeface="VNI-Aptima" pitchFamily="2" charset="0"/>
              </a:rPr>
              <a:t>32 : 4 = </a:t>
            </a:r>
            <a:r>
              <a:rPr lang="en-US" sz="3600" b="1" smtClean="0">
                <a:solidFill>
                  <a:srgbClr val="FF0000"/>
                </a:solidFill>
                <a:latin typeface="VNI-Aptima" pitchFamily="2" charset="0"/>
              </a:rPr>
              <a:t>8</a:t>
            </a:r>
            <a:endParaRPr lang="en-US" sz="3600" b="1">
              <a:solidFill>
                <a:srgbClr val="FF0000"/>
              </a:solidFill>
              <a:latin typeface="VNI-Aptima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2447080"/>
            <a:ext cx="227498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smtClean="0">
                <a:latin typeface="VNI-Aptima" pitchFamily="2" charset="0"/>
              </a:rPr>
              <a:t>8 x 6 = </a:t>
            </a:r>
            <a:r>
              <a:rPr lang="en-US" sz="3600" b="1" smtClean="0">
                <a:solidFill>
                  <a:srgbClr val="FF0000"/>
                </a:solidFill>
                <a:latin typeface="VNI-Aptima" pitchFamily="2" charset="0"/>
              </a:rPr>
              <a:t>48</a:t>
            </a:r>
          </a:p>
          <a:p>
            <a:pPr>
              <a:lnSpc>
                <a:spcPct val="150000"/>
              </a:lnSpc>
            </a:pPr>
            <a:r>
              <a:rPr lang="en-US" sz="3600" b="1" smtClean="0">
                <a:latin typeface="VNI-Aptima" pitchFamily="2" charset="0"/>
              </a:rPr>
              <a:t>48 : 8 = </a:t>
            </a:r>
            <a:r>
              <a:rPr lang="en-US" sz="3600" b="1" smtClean="0">
                <a:solidFill>
                  <a:srgbClr val="FF0000"/>
                </a:solidFill>
                <a:latin typeface="VNI-Aptima" pitchFamily="2" charset="0"/>
              </a:rPr>
              <a:t>6</a:t>
            </a:r>
          </a:p>
          <a:p>
            <a:pPr>
              <a:lnSpc>
                <a:spcPct val="150000"/>
              </a:lnSpc>
            </a:pPr>
            <a:r>
              <a:rPr lang="en-US" sz="3600" b="1" smtClean="0">
                <a:latin typeface="VNI-Aptima" pitchFamily="2" charset="0"/>
              </a:rPr>
              <a:t>48 : 6 = </a:t>
            </a:r>
            <a:r>
              <a:rPr lang="en-US" sz="3600" b="1" smtClean="0">
                <a:solidFill>
                  <a:srgbClr val="FF0000"/>
                </a:solidFill>
                <a:latin typeface="VNI-Aptima" pitchFamily="2" charset="0"/>
              </a:rPr>
              <a:t>8</a:t>
            </a:r>
            <a:endParaRPr lang="en-US" sz="3600" b="1">
              <a:solidFill>
                <a:srgbClr val="FF0000"/>
              </a:solidFill>
              <a:latin typeface="VNI-Aptima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34200" y="2436095"/>
            <a:ext cx="227498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smtClean="0">
                <a:latin typeface="VNI-Aptima" pitchFamily="2" charset="0"/>
              </a:rPr>
              <a:t>8 x 3 = </a:t>
            </a:r>
            <a:r>
              <a:rPr lang="en-US" sz="3600" b="1" smtClean="0">
                <a:solidFill>
                  <a:srgbClr val="FF0000"/>
                </a:solidFill>
                <a:latin typeface="VNI-Aptima" pitchFamily="2" charset="0"/>
              </a:rPr>
              <a:t>24</a:t>
            </a:r>
          </a:p>
          <a:p>
            <a:pPr>
              <a:lnSpc>
                <a:spcPct val="150000"/>
              </a:lnSpc>
            </a:pPr>
            <a:r>
              <a:rPr lang="en-US" sz="3600" b="1" smtClean="0">
                <a:latin typeface="VNI-Aptima" pitchFamily="2" charset="0"/>
              </a:rPr>
              <a:t>24 : 8 = </a:t>
            </a:r>
            <a:r>
              <a:rPr lang="en-US" sz="3600" b="1" smtClean="0">
                <a:solidFill>
                  <a:srgbClr val="FF0000"/>
                </a:solidFill>
                <a:latin typeface="VNI-Aptima" pitchFamily="2" charset="0"/>
              </a:rPr>
              <a:t>3</a:t>
            </a:r>
          </a:p>
          <a:p>
            <a:pPr>
              <a:lnSpc>
                <a:spcPct val="150000"/>
              </a:lnSpc>
            </a:pPr>
            <a:r>
              <a:rPr lang="en-US" sz="3600" b="1" smtClean="0">
                <a:latin typeface="VNI-Aptima" pitchFamily="2" charset="0"/>
              </a:rPr>
              <a:t>24 : 3 = </a:t>
            </a:r>
            <a:r>
              <a:rPr lang="en-US" sz="3600" b="1" smtClean="0">
                <a:solidFill>
                  <a:srgbClr val="FF0000"/>
                </a:solidFill>
                <a:latin typeface="VNI-Aptima" pitchFamily="2" charset="0"/>
              </a:rPr>
              <a:t>8</a:t>
            </a:r>
            <a:endParaRPr lang="en-US" sz="3600" b="1">
              <a:solidFill>
                <a:srgbClr val="FF0000"/>
              </a:solidFill>
              <a:latin typeface="VNI-Aptima" pitchFamily="2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286000" y="2667000"/>
            <a:ext cx="0" cy="2209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572000" y="2623856"/>
            <a:ext cx="0" cy="2209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858000" y="2580712"/>
            <a:ext cx="0" cy="2209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34840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5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91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0" y="1077929"/>
            <a:ext cx="21066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smtClean="0">
                <a:latin typeface="VNI-Cooper" pitchFamily="2" charset="0"/>
              </a:rPr>
              <a:t>Baøi 3 :</a:t>
            </a:r>
            <a:endParaRPr lang="en-US" sz="4400">
              <a:latin typeface="VNI-Cooper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2143035"/>
            <a:ext cx="321754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smtClean="0">
                <a:latin typeface="VNI-Aptima" pitchFamily="2" charset="0"/>
              </a:rPr>
              <a:t>Toùm taét :</a:t>
            </a:r>
          </a:p>
          <a:p>
            <a:r>
              <a:rPr lang="en-US" sz="2800" b="1" smtClean="0">
                <a:latin typeface="VNI-Aptima" pitchFamily="2" charset="0"/>
              </a:rPr>
              <a:t>8 maûnh vaûi : 32 m</a:t>
            </a:r>
          </a:p>
          <a:p>
            <a:r>
              <a:rPr lang="en-US" sz="2800" b="1" smtClean="0">
                <a:latin typeface="VNI-Aptima" pitchFamily="2" charset="0"/>
              </a:rPr>
              <a:t>1 maûnh vaûi : … m?</a:t>
            </a:r>
            <a:endParaRPr lang="en-US" sz="2800" b="1">
              <a:latin typeface="VNI-Aptima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70773" y="3819435"/>
            <a:ext cx="469070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u="sng" smtClean="0">
                <a:latin typeface="VNI-Aptima" pitchFamily="2" charset="0"/>
              </a:rPr>
              <a:t>Baøi giaûi:</a:t>
            </a:r>
          </a:p>
          <a:p>
            <a:pPr algn="ctr"/>
            <a:r>
              <a:rPr lang="en-US" sz="2800" b="1" smtClean="0">
                <a:latin typeface="VNI-Aptima" pitchFamily="2" charset="0"/>
              </a:rPr>
              <a:t>Soá meùt moãi maûnh vaûi daøi laø:</a:t>
            </a:r>
          </a:p>
          <a:p>
            <a:pPr algn="ctr"/>
            <a:r>
              <a:rPr lang="en-US" sz="2800" b="1" smtClean="0">
                <a:latin typeface="VNI-Aptima" pitchFamily="2" charset="0"/>
              </a:rPr>
              <a:t>32 : 8 = 4 (m)</a:t>
            </a:r>
          </a:p>
          <a:p>
            <a:pPr algn="ctr"/>
            <a:r>
              <a:rPr lang="en-US" sz="2800" b="1" smtClean="0">
                <a:latin typeface="VNI-Aptima" pitchFamily="2" charset="0"/>
              </a:rPr>
              <a:t>Ñaùp soá : 4m</a:t>
            </a:r>
            <a:endParaRPr lang="en-US" sz="2800" b="1">
              <a:latin typeface="VNI-Aptima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5783550">
            <a:off x="5321593" y="1285396"/>
            <a:ext cx="1123950" cy="11239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5783550">
            <a:off x="6048394" y="2364377"/>
            <a:ext cx="942309" cy="94230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5783550">
            <a:off x="7108051" y="2342988"/>
            <a:ext cx="820512" cy="82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3490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91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0" y="1077929"/>
            <a:ext cx="21066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smtClean="0">
                <a:latin typeface="VNI-Cooper" pitchFamily="2" charset="0"/>
              </a:rPr>
              <a:t>Baøi 4 :</a:t>
            </a:r>
            <a:endParaRPr lang="en-US" sz="4400">
              <a:latin typeface="VNI-Cooper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2143035"/>
            <a:ext cx="331693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smtClean="0">
                <a:latin typeface="VNI-Aptima" pitchFamily="2" charset="0"/>
              </a:rPr>
              <a:t>Toùm taét :</a:t>
            </a:r>
          </a:p>
          <a:p>
            <a:r>
              <a:rPr lang="en-US" sz="2800" b="1">
                <a:latin typeface="VNI-Aptima" pitchFamily="2" charset="0"/>
              </a:rPr>
              <a:t> </a:t>
            </a:r>
            <a:r>
              <a:rPr lang="en-US" sz="2800" b="1" smtClean="0">
                <a:latin typeface="VNI-Aptima" pitchFamily="2" charset="0"/>
              </a:rPr>
              <a:t> 8 m : 1 maûnh vaûi</a:t>
            </a:r>
          </a:p>
          <a:p>
            <a:r>
              <a:rPr lang="en-US" sz="2800" b="1" smtClean="0">
                <a:latin typeface="VNI-Aptima" pitchFamily="2" charset="0"/>
              </a:rPr>
              <a:t>32 m : …maûnh vaûi?</a:t>
            </a:r>
            <a:endParaRPr lang="en-US" sz="2800" b="1">
              <a:latin typeface="VNI-Aptima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2519" y="3819435"/>
            <a:ext cx="410721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u="sng" smtClean="0">
                <a:latin typeface="VNI-Aptima" pitchFamily="2" charset="0"/>
              </a:rPr>
              <a:t>Baøi giaûi:</a:t>
            </a:r>
          </a:p>
          <a:p>
            <a:pPr algn="ctr"/>
            <a:r>
              <a:rPr lang="en-US" sz="2800" b="1" smtClean="0">
                <a:latin typeface="VNI-Aptima" pitchFamily="2" charset="0"/>
              </a:rPr>
              <a:t>Soá maûnh vaûi caét ñöôïc laø:</a:t>
            </a:r>
          </a:p>
          <a:p>
            <a:pPr algn="ctr"/>
            <a:r>
              <a:rPr lang="en-US" sz="2800" b="1" smtClean="0">
                <a:latin typeface="VNI-Aptima" pitchFamily="2" charset="0"/>
              </a:rPr>
              <a:t>32 : 8 = 4 (maûnh)</a:t>
            </a:r>
          </a:p>
          <a:p>
            <a:pPr algn="ctr"/>
            <a:r>
              <a:rPr lang="en-US" sz="2800" b="1" smtClean="0">
                <a:latin typeface="VNI-Aptima" pitchFamily="2" charset="0"/>
              </a:rPr>
              <a:t>Ñaùp soá : 4 maûnh</a:t>
            </a:r>
            <a:endParaRPr lang="en-US" sz="2800" b="1">
              <a:latin typeface="VNI-Aptima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5783550">
            <a:off x="5321593" y="1285396"/>
            <a:ext cx="1123950" cy="11239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5783550">
            <a:off x="6048394" y="2364377"/>
            <a:ext cx="942309" cy="94230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5783550">
            <a:off x="7108051" y="2342988"/>
            <a:ext cx="820512" cy="820512"/>
          </a:xfrm>
          <a:prstGeom prst="rect">
            <a:avLst/>
          </a:prstGeom>
        </p:spPr>
      </p:pic>
      <p:sp>
        <p:nvSpPr>
          <p:cNvPr id="5" name="Action Button: End 4">
            <a:hlinkClick r:id="rId4" action="ppaction://hlinksldjump" highlightClick="1"/>
          </p:cNvPr>
          <p:cNvSpPr/>
          <p:nvPr/>
        </p:nvSpPr>
        <p:spPr>
          <a:xfrm>
            <a:off x="7061480" y="5715000"/>
            <a:ext cx="521334" cy="457200"/>
          </a:xfrm>
          <a:prstGeom prst="actionButtonEn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6665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21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927"/>
            <a:ext cx="9144000" cy="6858000"/>
          </a:xfrm>
          <a:prstGeom prst="rect">
            <a:avLst/>
          </a:prstGeom>
        </p:spPr>
      </p:pic>
      <p:pic>
        <p:nvPicPr>
          <p:cNvPr id="3" name="Picture 2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1600" y="914400"/>
            <a:ext cx="1295400" cy="2182749"/>
          </a:xfrm>
          <a:prstGeom prst="rect">
            <a:avLst/>
          </a:prstGeom>
        </p:spPr>
      </p:pic>
      <p:pic>
        <p:nvPicPr>
          <p:cNvPr id="4" name="Picture 3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0" y="910078"/>
            <a:ext cx="1524000" cy="2276475"/>
          </a:xfrm>
          <a:prstGeom prst="rect">
            <a:avLst/>
          </a:prstGeom>
        </p:spPr>
      </p:pic>
      <p:pic>
        <p:nvPicPr>
          <p:cNvPr id="5" name="Picture 4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0" y="1002947"/>
            <a:ext cx="1848723" cy="2090738"/>
          </a:xfrm>
          <a:prstGeom prst="rect">
            <a:avLst/>
          </a:prstGeom>
        </p:spPr>
      </p:pic>
      <p:pic>
        <p:nvPicPr>
          <p:cNvPr id="6" name="Picture 5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75482" y="3484419"/>
            <a:ext cx="2163118" cy="2542310"/>
          </a:xfrm>
          <a:prstGeom prst="rect">
            <a:avLst/>
          </a:prstGeom>
        </p:spPr>
      </p:pic>
      <p:pic>
        <p:nvPicPr>
          <p:cNvPr id="8" name="Picture 7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5400" y="3519055"/>
            <a:ext cx="152400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2840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48145" y="914400"/>
            <a:ext cx="78005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VNI-Helve" pitchFamily="2" charset="0"/>
              </a:rPr>
              <a:t>Caâu 1: </a:t>
            </a:r>
          </a:p>
          <a:p>
            <a:pPr algn="ctr"/>
            <a:r>
              <a:rPr lang="en-US" sz="4000" b="1" smtClean="0">
                <a:latin typeface="VNI-Helve" pitchFamily="2" charset="0"/>
              </a:rPr>
              <a:t>Em haõy giaûi baøi taäp 2 trang 58</a:t>
            </a:r>
            <a:endParaRPr lang="en-US" sz="4000" b="1">
              <a:latin typeface="VNI-Helve" pitchFamily="2" charset="0"/>
            </a:endParaRPr>
          </a:p>
        </p:txBody>
      </p:sp>
      <p:sp>
        <p:nvSpPr>
          <p:cNvPr id="2" name="Action Button: Beginning 1">
            <a:hlinkClick r:id="rId3" action="ppaction://hlinksldjump" highlightClick="1"/>
          </p:cNvPr>
          <p:cNvSpPr/>
          <p:nvPr/>
        </p:nvSpPr>
        <p:spPr>
          <a:xfrm>
            <a:off x="7848600" y="6068291"/>
            <a:ext cx="457200" cy="457200"/>
          </a:xfrm>
          <a:prstGeom prst="actionButtonBeginning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029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927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1402357"/>
            <a:ext cx="2438400" cy="4108704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2667000" y="685800"/>
            <a:ext cx="6248400" cy="3550227"/>
            <a:chOff x="2667000" y="685800"/>
            <a:chExt cx="6248400" cy="3550227"/>
          </a:xfrm>
        </p:grpSpPr>
        <p:sp>
          <p:nvSpPr>
            <p:cNvPr id="7" name="Cloud 6"/>
            <p:cNvSpPr/>
            <p:nvPr/>
          </p:nvSpPr>
          <p:spPr>
            <a:xfrm>
              <a:off x="4191000" y="685800"/>
              <a:ext cx="4724400" cy="3550227"/>
            </a:xfrm>
            <a:prstGeom prst="cloud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400" smtClean="0">
                  <a:solidFill>
                    <a:schemeClr val="tx2"/>
                  </a:solidFill>
                  <a:latin typeface="VNI-Cooper" pitchFamily="2" charset="0"/>
                </a:rPr>
                <a:t>Ñoá baïn</a:t>
              </a:r>
            </a:p>
            <a:p>
              <a:pPr algn="ctr"/>
              <a:r>
                <a:rPr lang="en-US" sz="4400" smtClean="0">
                  <a:latin typeface="VNI-Cooper" pitchFamily="2" charset="0"/>
                </a:rPr>
                <a:t>32 : 8 = </a:t>
              </a:r>
              <a:r>
                <a:rPr lang="en-US" sz="4400" smtClean="0">
                  <a:solidFill>
                    <a:srgbClr val="FF0000"/>
                  </a:solidFill>
                  <a:latin typeface="VNI-Cooper" pitchFamily="2" charset="0"/>
                </a:rPr>
                <a:t>?</a:t>
              </a:r>
            </a:p>
            <a:p>
              <a:pPr algn="ctr"/>
              <a:r>
                <a:rPr lang="en-US" sz="4400" smtClean="0">
                  <a:latin typeface="VNI-Cooper" pitchFamily="2" charset="0"/>
                </a:rPr>
                <a:t>64 : 8 = </a:t>
              </a:r>
              <a:r>
                <a:rPr lang="en-US" sz="4400" smtClean="0">
                  <a:solidFill>
                    <a:srgbClr val="FF0000"/>
                  </a:solidFill>
                  <a:latin typeface="VNI-Cooper" pitchFamily="2" charset="0"/>
                </a:rPr>
                <a:t>?</a:t>
              </a:r>
              <a:endParaRPr lang="en-US" sz="4400">
                <a:solidFill>
                  <a:srgbClr val="FF0000"/>
                </a:solidFill>
                <a:latin typeface="VNI-Cooper" pitchFamily="2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667000" y="2743200"/>
              <a:ext cx="304800" cy="305632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0" name="Oval 9"/>
            <p:cNvSpPr/>
            <p:nvPr/>
          </p:nvSpPr>
          <p:spPr>
            <a:xfrm>
              <a:off x="3086100" y="2460913"/>
              <a:ext cx="381000" cy="38204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1" name="Oval 10"/>
            <p:cNvSpPr/>
            <p:nvPr/>
          </p:nvSpPr>
          <p:spPr>
            <a:xfrm>
              <a:off x="3657600" y="2193485"/>
              <a:ext cx="533400" cy="53485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4" name="Action Button: Beginning 3">
            <a:hlinkClick r:id="rId6" action="ppaction://hlinksldjump" highlightClick="1"/>
          </p:cNvPr>
          <p:cNvSpPr/>
          <p:nvPr/>
        </p:nvSpPr>
        <p:spPr>
          <a:xfrm>
            <a:off x="7779327" y="6096000"/>
            <a:ext cx="457200" cy="457200"/>
          </a:xfrm>
          <a:prstGeom prst="actionButtonBeginning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iengVoTay-DangCapNhat_49xap.mp3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 xmlns="" r:embed="rId7"/>
              </p:ext>
            </p:extLst>
          </p:nvPr>
        </p:nvPicPr>
        <p:blipFill>
          <a:blip r:embed="rId8" cstate="print"/>
          <a:stretch>
            <a:fillRect/>
          </a:stretch>
        </p:blipFill>
        <p:spPr>
          <a:xfrm>
            <a:off x="7137400" y="6019800"/>
            <a:ext cx="609600" cy="6096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-1803400" y="5920476"/>
            <a:ext cx="533400" cy="7694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  <a:latin typeface="VNI-Ariston" pitchFamily="2" charset="0"/>
              </a:rPr>
              <a:t>9</a:t>
            </a:r>
            <a:endParaRPr lang="en-US" sz="4400">
              <a:solidFill>
                <a:srgbClr val="FF0000"/>
              </a:solidFill>
              <a:latin typeface="VNI-Aristo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45927" y="2049959"/>
            <a:ext cx="533400" cy="7694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  <a:latin typeface="VNI-Ariston" pitchFamily="2" charset="0"/>
              </a:rPr>
              <a:t>4</a:t>
            </a:r>
            <a:endParaRPr lang="en-US" sz="4400">
              <a:solidFill>
                <a:srgbClr val="FF0000"/>
              </a:solidFill>
              <a:latin typeface="VNI-Aristo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39000" y="2819400"/>
            <a:ext cx="533400" cy="7694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  <a:latin typeface="VNI-Ariston" pitchFamily="2" charset="0"/>
              </a:rPr>
              <a:t>8</a:t>
            </a:r>
            <a:endParaRPr lang="en-US" sz="4400">
              <a:solidFill>
                <a:srgbClr val="FF0000"/>
              </a:solidFill>
              <a:latin typeface="VNI-Ariston" pitchFamily="2" charset="0"/>
            </a:endParaRPr>
          </a:p>
        </p:txBody>
      </p:sp>
      <p:sp>
        <p:nvSpPr>
          <p:cNvPr id="24" name="Action Button: End 23">
            <a:hlinkClick r:id="rId9" action="ppaction://hlinksldjump" highlightClick="1"/>
          </p:cNvPr>
          <p:cNvSpPr/>
          <p:nvPr/>
        </p:nvSpPr>
        <p:spPr>
          <a:xfrm>
            <a:off x="8236527" y="6096000"/>
            <a:ext cx="450273" cy="457200"/>
          </a:xfrm>
          <a:prstGeom prst="actionButtonEn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035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numSld="999" showWhenStopped="0">
                <p:cTn id="2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  <p:bldLst>
      <p:bldP spid="18" grpId="0" animBg="1"/>
      <p:bldP spid="2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927"/>
            <a:ext cx="9144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0" y="3886200"/>
            <a:ext cx="1524000" cy="2276475"/>
          </a:xfrm>
          <a:prstGeom prst="rect">
            <a:avLst/>
          </a:prstGeom>
        </p:spPr>
      </p:pic>
      <p:sp>
        <p:nvSpPr>
          <p:cNvPr id="7" name="Cloud Callout 6"/>
          <p:cNvSpPr/>
          <p:nvPr/>
        </p:nvSpPr>
        <p:spPr>
          <a:xfrm>
            <a:off x="2476500" y="533400"/>
            <a:ext cx="5295900" cy="2902527"/>
          </a:xfrm>
          <a:prstGeom prst="cloudCallout">
            <a:avLst>
              <a:gd name="adj1" fmla="val -26588"/>
              <a:gd name="adj2" fmla="val 7013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>
                <a:solidFill>
                  <a:schemeClr val="tx2"/>
                </a:solidFill>
                <a:latin typeface="VNI-Cooper" pitchFamily="2" charset="0"/>
              </a:rPr>
              <a:t>Ñoá baïn</a:t>
            </a:r>
          </a:p>
          <a:p>
            <a:pPr algn="ctr"/>
            <a:r>
              <a:rPr lang="en-US" sz="4400" smtClean="0">
                <a:latin typeface="VNI-Cooper" pitchFamily="2" charset="0"/>
              </a:rPr>
              <a:t>16 </a:t>
            </a:r>
            <a:r>
              <a:rPr lang="en-US" sz="4400">
                <a:latin typeface="VNI-Cooper" pitchFamily="2" charset="0"/>
              </a:rPr>
              <a:t>: 8 = </a:t>
            </a:r>
            <a:r>
              <a:rPr lang="en-US" sz="4400">
                <a:solidFill>
                  <a:srgbClr val="FF0000"/>
                </a:solidFill>
                <a:latin typeface="VNI-Cooper" pitchFamily="2" charset="0"/>
              </a:rPr>
              <a:t>?</a:t>
            </a:r>
          </a:p>
          <a:p>
            <a:pPr algn="ctr"/>
            <a:r>
              <a:rPr lang="en-US" sz="4400" smtClean="0">
                <a:latin typeface="VNI-Cooper" pitchFamily="2" charset="0"/>
              </a:rPr>
              <a:t>48 </a:t>
            </a:r>
            <a:r>
              <a:rPr lang="en-US" sz="4400">
                <a:latin typeface="VNI-Cooper" pitchFamily="2" charset="0"/>
              </a:rPr>
              <a:t>: 8 = </a:t>
            </a:r>
            <a:r>
              <a:rPr lang="en-US" sz="4400">
                <a:solidFill>
                  <a:srgbClr val="FF0000"/>
                </a:solidFill>
                <a:latin typeface="VNI-Cooper" pitchFamily="2" charset="0"/>
              </a:rPr>
              <a:t>?</a:t>
            </a:r>
          </a:p>
          <a:p>
            <a:pPr algn="ctr"/>
            <a:endParaRPr lang="en-US"/>
          </a:p>
        </p:txBody>
      </p:sp>
      <p:sp>
        <p:nvSpPr>
          <p:cNvPr id="5" name="Action Button: Beginning 4">
            <a:hlinkClick r:id="rId5" action="ppaction://hlinksldjump" highlightClick="1"/>
          </p:cNvPr>
          <p:cNvSpPr/>
          <p:nvPr/>
        </p:nvSpPr>
        <p:spPr>
          <a:xfrm>
            <a:off x="7772400" y="6019800"/>
            <a:ext cx="457200" cy="457200"/>
          </a:xfrm>
          <a:prstGeom prst="actionButtonBeginning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TiengVoTay-DangCapNhat_49xap.mp3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 xmlns="" r:embed="rId6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6636327" y="5943600"/>
            <a:ext cx="609600" cy="609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91200" y="1371600"/>
            <a:ext cx="533400" cy="7694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FF0000"/>
                </a:solidFill>
                <a:latin typeface="VNI-Ariston" pitchFamily="2" charset="0"/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91200" y="2133600"/>
            <a:ext cx="533400" cy="7694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FF0000"/>
                </a:solidFill>
                <a:latin typeface="VNI-Ariston" pitchFamily="2" charset="0"/>
              </a:rPr>
              <a:t>6</a:t>
            </a:r>
          </a:p>
        </p:txBody>
      </p:sp>
      <p:sp>
        <p:nvSpPr>
          <p:cNvPr id="13" name="Action Button: End 12">
            <a:hlinkClick r:id="rId8" action="ppaction://hlinksldjump" highlightClick="1"/>
          </p:cNvPr>
          <p:cNvSpPr/>
          <p:nvPr/>
        </p:nvSpPr>
        <p:spPr>
          <a:xfrm>
            <a:off x="8260772" y="6019800"/>
            <a:ext cx="450273" cy="457200"/>
          </a:xfrm>
          <a:prstGeom prst="actionButtonEn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437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numSld="999" showWhenStopped="0">
                <p:cTn id="2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video>
          </p:childTnLst>
        </p:cTn>
      </p:par>
    </p:tnLst>
    <p:bldLst>
      <p:bldP spid="7" grpId="0" animBg="1"/>
      <p:bldP spid="11" grpId="0" animBg="1"/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927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34200" y="1752600"/>
            <a:ext cx="1848723" cy="2090738"/>
          </a:xfrm>
          <a:prstGeom prst="rect">
            <a:avLst/>
          </a:prstGeom>
        </p:spPr>
      </p:pic>
      <p:sp>
        <p:nvSpPr>
          <p:cNvPr id="7" name="Cloud Callout 6"/>
          <p:cNvSpPr/>
          <p:nvPr/>
        </p:nvSpPr>
        <p:spPr>
          <a:xfrm>
            <a:off x="512406" y="2546299"/>
            <a:ext cx="5143162" cy="2944382"/>
          </a:xfrm>
          <a:prstGeom prst="cloudCallout">
            <a:avLst>
              <a:gd name="adj1" fmla="val 73394"/>
              <a:gd name="adj2" fmla="val -4434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>
                <a:solidFill>
                  <a:schemeClr val="tx2"/>
                </a:solidFill>
                <a:latin typeface="VNI-Cooper" pitchFamily="2" charset="0"/>
              </a:rPr>
              <a:t>Ñoá baïn</a:t>
            </a:r>
          </a:p>
          <a:p>
            <a:pPr algn="ctr"/>
            <a:r>
              <a:rPr lang="en-US" sz="4400" smtClean="0">
                <a:latin typeface="VNI-Cooper" pitchFamily="2" charset="0"/>
              </a:rPr>
              <a:t>8 </a:t>
            </a:r>
            <a:r>
              <a:rPr lang="en-US" sz="4400">
                <a:latin typeface="VNI-Cooper" pitchFamily="2" charset="0"/>
              </a:rPr>
              <a:t>: 8 = </a:t>
            </a:r>
            <a:r>
              <a:rPr lang="en-US" sz="4400">
                <a:solidFill>
                  <a:srgbClr val="FF0000"/>
                </a:solidFill>
                <a:latin typeface="VNI-Cooper" pitchFamily="2" charset="0"/>
              </a:rPr>
              <a:t>?</a:t>
            </a:r>
          </a:p>
          <a:p>
            <a:pPr algn="ctr"/>
            <a:r>
              <a:rPr lang="en-US" sz="4400" smtClean="0">
                <a:latin typeface="VNI-Cooper" pitchFamily="2" charset="0"/>
              </a:rPr>
              <a:t>72 </a:t>
            </a:r>
            <a:r>
              <a:rPr lang="en-US" sz="4400">
                <a:latin typeface="VNI-Cooper" pitchFamily="2" charset="0"/>
              </a:rPr>
              <a:t>: 8 = </a:t>
            </a:r>
            <a:r>
              <a:rPr lang="en-US" sz="4400">
                <a:solidFill>
                  <a:srgbClr val="FF0000"/>
                </a:solidFill>
                <a:latin typeface="VNI-Cooper" pitchFamily="2" charset="0"/>
              </a:rPr>
              <a:t>?</a:t>
            </a:r>
          </a:p>
          <a:p>
            <a:pPr algn="ctr"/>
            <a:endParaRPr lang="en-US"/>
          </a:p>
        </p:txBody>
      </p:sp>
      <p:sp>
        <p:nvSpPr>
          <p:cNvPr id="6" name="Action Button: Beginning 5">
            <a:hlinkClick r:id="rId5" action="ppaction://hlinksldjump" highlightClick="1"/>
          </p:cNvPr>
          <p:cNvSpPr/>
          <p:nvPr/>
        </p:nvSpPr>
        <p:spPr>
          <a:xfrm>
            <a:off x="7772400" y="6102927"/>
            <a:ext cx="457200" cy="457200"/>
          </a:xfrm>
          <a:prstGeom prst="actionButtonBeginning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81400" y="3458617"/>
            <a:ext cx="533400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  <a:latin typeface="VNI-Ariston" pitchFamily="2" charset="0"/>
              </a:rPr>
              <a:t>1</a:t>
            </a:r>
            <a:endParaRPr lang="en-US" sz="4400">
              <a:solidFill>
                <a:srgbClr val="FF0000"/>
              </a:solidFill>
              <a:latin typeface="VNI-Aristo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41173" y="4214926"/>
            <a:ext cx="533400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FF0000"/>
                </a:solidFill>
                <a:latin typeface="VNI-Ariston" pitchFamily="2" charset="0"/>
              </a:rPr>
              <a:t>9</a:t>
            </a:r>
          </a:p>
        </p:txBody>
      </p:sp>
      <p:pic>
        <p:nvPicPr>
          <p:cNvPr id="10" name="TiengVoTay-DangCapNhat_49xap.mp3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 xmlns="" r:embed="rId6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6636327" y="5943600"/>
            <a:ext cx="609600" cy="609600"/>
          </a:xfrm>
          <a:prstGeom prst="rect">
            <a:avLst/>
          </a:prstGeom>
        </p:spPr>
      </p:pic>
      <p:sp>
        <p:nvSpPr>
          <p:cNvPr id="11" name="Action Button: End 10">
            <a:hlinkClick r:id="rId8" action="ppaction://hlinksldjump" highlightClick="1"/>
          </p:cNvPr>
          <p:cNvSpPr/>
          <p:nvPr/>
        </p:nvSpPr>
        <p:spPr>
          <a:xfrm>
            <a:off x="8236527" y="6096000"/>
            <a:ext cx="450273" cy="457200"/>
          </a:xfrm>
          <a:prstGeom prst="actionButtonEn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481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numSld="999" showWhenStopped="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927"/>
            <a:ext cx="914400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3470564"/>
            <a:ext cx="2163118" cy="2542310"/>
          </a:xfrm>
          <a:prstGeom prst="rect">
            <a:avLst/>
          </a:prstGeom>
        </p:spPr>
      </p:pic>
      <p:sp>
        <p:nvSpPr>
          <p:cNvPr id="9" name="Cloud Callout 8"/>
          <p:cNvSpPr/>
          <p:nvPr/>
        </p:nvSpPr>
        <p:spPr>
          <a:xfrm>
            <a:off x="3733800" y="1143000"/>
            <a:ext cx="5143162" cy="2944382"/>
          </a:xfrm>
          <a:prstGeom prst="cloudCallout">
            <a:avLst>
              <a:gd name="adj1" fmla="val -62372"/>
              <a:gd name="adj2" fmla="val 6434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>
                <a:solidFill>
                  <a:schemeClr val="tx2"/>
                </a:solidFill>
                <a:latin typeface="VNI-Cooper" pitchFamily="2" charset="0"/>
              </a:rPr>
              <a:t>Ñoá baïn</a:t>
            </a:r>
          </a:p>
          <a:p>
            <a:pPr algn="ctr"/>
            <a:r>
              <a:rPr lang="en-US" sz="4400" smtClean="0">
                <a:latin typeface="VNI-Cooper" pitchFamily="2" charset="0"/>
              </a:rPr>
              <a:t>40 </a:t>
            </a:r>
            <a:r>
              <a:rPr lang="en-US" sz="4400">
                <a:latin typeface="VNI-Cooper" pitchFamily="2" charset="0"/>
              </a:rPr>
              <a:t>: 8 = </a:t>
            </a:r>
            <a:r>
              <a:rPr lang="en-US" sz="4400">
                <a:solidFill>
                  <a:srgbClr val="FF0000"/>
                </a:solidFill>
                <a:latin typeface="VNI-Cooper" pitchFamily="2" charset="0"/>
              </a:rPr>
              <a:t>?</a:t>
            </a:r>
          </a:p>
          <a:p>
            <a:pPr algn="ctr"/>
            <a:r>
              <a:rPr lang="en-US" sz="4400" smtClean="0">
                <a:latin typeface="VNI-Cooper" pitchFamily="2" charset="0"/>
              </a:rPr>
              <a:t>56 </a:t>
            </a:r>
            <a:r>
              <a:rPr lang="en-US" sz="4400">
                <a:latin typeface="VNI-Cooper" pitchFamily="2" charset="0"/>
              </a:rPr>
              <a:t>: 8 = </a:t>
            </a:r>
            <a:r>
              <a:rPr lang="en-US" sz="4400">
                <a:solidFill>
                  <a:srgbClr val="FF0000"/>
                </a:solidFill>
                <a:latin typeface="VNI-Cooper" pitchFamily="2" charset="0"/>
              </a:rPr>
              <a:t>?</a:t>
            </a:r>
          </a:p>
          <a:p>
            <a:pPr algn="ctr"/>
            <a:endParaRPr lang="en-US"/>
          </a:p>
        </p:txBody>
      </p:sp>
      <p:sp>
        <p:nvSpPr>
          <p:cNvPr id="5" name="Action Button: Beginning 4">
            <a:hlinkClick r:id="rId5" action="ppaction://hlinksldjump" highlightClick="1"/>
          </p:cNvPr>
          <p:cNvSpPr/>
          <p:nvPr/>
        </p:nvSpPr>
        <p:spPr>
          <a:xfrm>
            <a:off x="7772400" y="6096000"/>
            <a:ext cx="457200" cy="457200"/>
          </a:xfrm>
          <a:prstGeom prst="actionButtonBeginning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10400" y="2049959"/>
            <a:ext cx="533400" cy="7694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  <a:latin typeface="VNI-Ariston" pitchFamily="2" charset="0"/>
              </a:rPr>
              <a:t>5</a:t>
            </a:r>
            <a:endParaRPr lang="en-US" sz="4400">
              <a:solidFill>
                <a:srgbClr val="FF0000"/>
              </a:solidFill>
              <a:latin typeface="VNI-Aristo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34200" y="2754544"/>
            <a:ext cx="533400" cy="7694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  <a:latin typeface="VNI-Ariston" pitchFamily="2" charset="0"/>
              </a:rPr>
              <a:t>7</a:t>
            </a:r>
            <a:endParaRPr lang="en-US" sz="4400">
              <a:solidFill>
                <a:srgbClr val="FF0000"/>
              </a:solidFill>
              <a:latin typeface="VNI-Ariston" pitchFamily="2" charset="0"/>
            </a:endParaRPr>
          </a:p>
        </p:txBody>
      </p:sp>
      <p:pic>
        <p:nvPicPr>
          <p:cNvPr id="10" name="TiengVoTay-DangCapNhat_49xap.mp3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 xmlns="" r:embed="rId6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6636327" y="5943600"/>
            <a:ext cx="609600" cy="609600"/>
          </a:xfrm>
          <a:prstGeom prst="rect">
            <a:avLst/>
          </a:prstGeom>
        </p:spPr>
      </p:pic>
      <p:sp>
        <p:nvSpPr>
          <p:cNvPr id="11" name="Action Button: End 10">
            <a:hlinkClick r:id="rId8" action="ppaction://hlinksldjump" highlightClick="1"/>
          </p:cNvPr>
          <p:cNvSpPr/>
          <p:nvPr/>
        </p:nvSpPr>
        <p:spPr>
          <a:xfrm>
            <a:off x="8236527" y="6096000"/>
            <a:ext cx="450273" cy="457200"/>
          </a:xfrm>
          <a:prstGeom prst="actionButtonEn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03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numSld="999" showWhenStopped="0">
                <p:cTn id="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video>
          </p:childTnLst>
        </p:cTn>
      </p:par>
    </p:tnLst>
    <p:bldLst>
      <p:bldP spid="7" grpId="0" animBg="1"/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927"/>
            <a:ext cx="9144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38600" y="4343400"/>
            <a:ext cx="1524000" cy="2171700"/>
          </a:xfrm>
          <a:prstGeom prst="rect">
            <a:avLst/>
          </a:prstGeom>
        </p:spPr>
      </p:pic>
      <p:sp>
        <p:nvSpPr>
          <p:cNvPr id="9" name="Cloud Callout 8"/>
          <p:cNvSpPr/>
          <p:nvPr/>
        </p:nvSpPr>
        <p:spPr>
          <a:xfrm>
            <a:off x="2533819" y="574673"/>
            <a:ext cx="5143162" cy="2944382"/>
          </a:xfrm>
          <a:prstGeom prst="cloudCallout">
            <a:avLst>
              <a:gd name="adj1" fmla="val -7688"/>
              <a:gd name="adj2" fmla="val 7328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>
                <a:solidFill>
                  <a:schemeClr val="tx2"/>
                </a:solidFill>
                <a:latin typeface="VNI-Cooper" pitchFamily="2" charset="0"/>
              </a:rPr>
              <a:t>Ñoá baïn</a:t>
            </a:r>
          </a:p>
          <a:p>
            <a:pPr algn="ctr"/>
            <a:r>
              <a:rPr lang="en-US" sz="4400" smtClean="0">
                <a:latin typeface="VNI-Cooper" pitchFamily="2" charset="0"/>
              </a:rPr>
              <a:t>80 </a:t>
            </a:r>
            <a:r>
              <a:rPr lang="en-US" sz="4400">
                <a:latin typeface="VNI-Cooper" pitchFamily="2" charset="0"/>
              </a:rPr>
              <a:t>: 8 = </a:t>
            </a:r>
            <a:r>
              <a:rPr lang="en-US" sz="4400">
                <a:solidFill>
                  <a:srgbClr val="FF0000"/>
                </a:solidFill>
                <a:latin typeface="VNI-Cooper" pitchFamily="2" charset="0"/>
              </a:rPr>
              <a:t>?</a:t>
            </a:r>
          </a:p>
          <a:p>
            <a:pPr algn="ctr"/>
            <a:r>
              <a:rPr lang="en-US" sz="4400" smtClean="0">
                <a:latin typeface="VNI-Cooper" pitchFamily="2" charset="0"/>
              </a:rPr>
              <a:t>24 </a:t>
            </a:r>
            <a:r>
              <a:rPr lang="en-US" sz="4400">
                <a:latin typeface="VNI-Cooper" pitchFamily="2" charset="0"/>
              </a:rPr>
              <a:t>: 8 = </a:t>
            </a:r>
            <a:r>
              <a:rPr lang="en-US" sz="4400">
                <a:solidFill>
                  <a:srgbClr val="FF0000"/>
                </a:solidFill>
                <a:latin typeface="VNI-Cooper" pitchFamily="2" charset="0"/>
              </a:rPr>
              <a:t>?</a:t>
            </a:r>
          </a:p>
          <a:p>
            <a:pPr algn="ctr"/>
            <a:endParaRPr lang="en-US"/>
          </a:p>
        </p:txBody>
      </p:sp>
      <p:sp>
        <p:nvSpPr>
          <p:cNvPr id="5" name="Action Button: Beginning 4">
            <a:hlinkClick r:id="rId5" action="ppaction://hlinksldjump" highlightClick="1"/>
          </p:cNvPr>
          <p:cNvSpPr/>
          <p:nvPr/>
        </p:nvSpPr>
        <p:spPr>
          <a:xfrm>
            <a:off x="7772400" y="6096000"/>
            <a:ext cx="457200" cy="457200"/>
          </a:xfrm>
          <a:prstGeom prst="actionButtonBeginning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7400" y="2202359"/>
            <a:ext cx="533400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  <a:latin typeface="VNI-Ariston" pitchFamily="2" charset="0"/>
              </a:rPr>
              <a:t>3</a:t>
            </a:r>
            <a:endParaRPr lang="en-US" sz="4400">
              <a:solidFill>
                <a:srgbClr val="FF0000"/>
              </a:solidFill>
              <a:latin typeface="VNI-Aristo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8127" y="1440359"/>
            <a:ext cx="990600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  <a:latin typeface="VNI-Ariston" pitchFamily="2" charset="0"/>
              </a:rPr>
              <a:t>10</a:t>
            </a:r>
            <a:endParaRPr lang="en-US" sz="4400">
              <a:solidFill>
                <a:srgbClr val="FF0000"/>
              </a:solidFill>
              <a:latin typeface="VNI-Ariston" pitchFamily="2" charset="0"/>
            </a:endParaRPr>
          </a:p>
        </p:txBody>
      </p:sp>
      <p:pic>
        <p:nvPicPr>
          <p:cNvPr id="10" name="TiengVoTay-DangCapNhat_49xap.mp3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 xmlns="" r:embed="rId6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6636327" y="5943600"/>
            <a:ext cx="609600" cy="609600"/>
          </a:xfrm>
          <a:prstGeom prst="rect">
            <a:avLst/>
          </a:prstGeom>
        </p:spPr>
      </p:pic>
      <p:sp>
        <p:nvSpPr>
          <p:cNvPr id="11" name="Action Button: End 10">
            <a:hlinkClick r:id="rId8" action="ppaction://hlinksldjump" highlightClick="1"/>
          </p:cNvPr>
          <p:cNvSpPr/>
          <p:nvPr/>
        </p:nvSpPr>
        <p:spPr>
          <a:xfrm>
            <a:off x="8236527" y="6096000"/>
            <a:ext cx="450273" cy="457200"/>
          </a:xfrm>
          <a:prstGeom prst="actionButtonEn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050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numSld="999" showWhenStopped="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video>
          </p:childTnLst>
        </p:cTn>
      </p:par>
    </p:tnLst>
    <p:bldLst>
      <p:bldP spid="6" grpId="0" animBg="1"/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5408"/>
            <a:ext cx="91440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VNI-Cooper" pitchFamily="2" charset="0"/>
              </a:rPr>
              <a:t>Caûm ôn quyù </a:t>
            </a:r>
            <a:r>
              <a:rPr lang="en-US" sz="54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VNI-Cooper" pitchFamily="2" charset="0"/>
              </a:rPr>
              <a:t>thaày coâ</a:t>
            </a:r>
          </a:p>
          <a:p>
            <a:pPr algn="ctr"/>
            <a:r>
              <a:rPr lang="en-US" sz="54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VNI-Cooper" pitchFamily="2" charset="0"/>
              </a:rPr>
              <a:t>ñaõ veà döï tieát hoïc </a:t>
            </a:r>
          </a:p>
          <a:p>
            <a:pPr algn="ctr"/>
            <a:r>
              <a:rPr lang="en-US" sz="54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VNI-Cooper" pitchFamily="2" charset="0"/>
              </a:rPr>
              <a:t>hoâm nay</a:t>
            </a:r>
            <a:endParaRPr lang="en-US" sz="5400" b="1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VNI-Cooper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1200" y="3429000"/>
            <a:ext cx="1123950" cy="11239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6705600" y="2402026"/>
            <a:ext cx="685800" cy="685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8053082">
            <a:off x="6202377" y="4325298"/>
            <a:ext cx="828339" cy="11115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089223">
            <a:off x="1123647" y="4935026"/>
            <a:ext cx="491826" cy="491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68218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692727"/>
            <a:ext cx="62824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VNI-Helve" pitchFamily="2" charset="0"/>
              </a:rPr>
              <a:t>Caâu 2:</a:t>
            </a:r>
          </a:p>
          <a:p>
            <a:r>
              <a:rPr lang="en-US" sz="4000" b="1" smtClean="0">
                <a:latin typeface="VNI-Helve" pitchFamily="2" charset="0"/>
              </a:rPr>
              <a:t>Haõy ñoïc to baûng nhaân 8</a:t>
            </a:r>
            <a:endParaRPr lang="en-US" sz="4000" b="1">
              <a:latin typeface="VNI-Helve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43200" y="3352799"/>
            <a:ext cx="29290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smtClean="0">
                <a:solidFill>
                  <a:srgbClr val="FF0000"/>
                </a:solidFill>
                <a:latin typeface="VNI-Ariston" pitchFamily="2" charset="0"/>
              </a:rPr>
              <a:t>Chính xaùc</a:t>
            </a:r>
            <a:endParaRPr lang="en-US" sz="4800">
              <a:solidFill>
                <a:srgbClr val="FF0000"/>
              </a:solidFill>
              <a:latin typeface="VNI-Ariston" pitchFamily="2" charset="0"/>
            </a:endParaRPr>
          </a:p>
        </p:txBody>
      </p:sp>
      <p:sp>
        <p:nvSpPr>
          <p:cNvPr id="4" name="Action Button: Beginning 3">
            <a:hlinkClick r:id="rId4" action="ppaction://hlinksldjump" highlightClick="1"/>
          </p:cNvPr>
          <p:cNvSpPr/>
          <p:nvPr/>
        </p:nvSpPr>
        <p:spPr>
          <a:xfrm>
            <a:off x="7848600" y="6068291"/>
            <a:ext cx="457200" cy="457200"/>
          </a:xfrm>
          <a:prstGeom prst="actionButtonBeginning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iengVoTay-DangCapNhat_49xap.mp3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 xmlns="" r:embed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6477000" y="599209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9717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106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  <p:bldLst>
      <p:bldP spid="3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048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smtClean="0">
                <a:solidFill>
                  <a:srgbClr val="FF0000"/>
                </a:solidFill>
                <a:latin typeface="VNI-Helve" pitchFamily="2" charset="0"/>
              </a:rPr>
              <a:t>Caâu 3: </a:t>
            </a:r>
          </a:p>
          <a:p>
            <a:pPr algn="ctr"/>
            <a:r>
              <a:rPr lang="en-US" sz="3000" smtClean="0">
                <a:latin typeface="VNI-Helve" pitchFamily="2" charset="0"/>
              </a:rPr>
              <a:t>Caùc baïn laáy baûng con ra cuøng laøm vôùi mình nheù!</a:t>
            </a:r>
            <a:endParaRPr lang="en-US" sz="3000">
              <a:latin typeface="VNI-Helve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6233" y="1676400"/>
            <a:ext cx="82029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latin typeface="VNI-Helve" pitchFamily="2" charset="0"/>
              </a:rPr>
              <a:t>Moãi con soùc nhaët ñöôïc 8 haït deû. Hoûi 5 con soùc nhaët ñöôïc bao nhieâu haït deû?</a:t>
            </a:r>
            <a:endParaRPr lang="en-US" sz="3600" b="1">
              <a:latin typeface="VNI-Helv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3427409"/>
            <a:ext cx="2323072" cy="3298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>
                <a:latin typeface="VNI-Helve" pitchFamily="2" charset="0"/>
              </a:rPr>
              <a:t> </a:t>
            </a:r>
            <a:r>
              <a:rPr lang="en-US" sz="3600" b="1" smtClean="0">
                <a:latin typeface="VNI-Helve" pitchFamily="2" charset="0"/>
              </a:rPr>
              <a:t>a) 13 </a:t>
            </a:r>
            <a:r>
              <a:rPr lang="en-US" sz="3600" b="1">
                <a:latin typeface="VNI-Helve" pitchFamily="2" charset="0"/>
              </a:rPr>
              <a:t>haït</a:t>
            </a:r>
          </a:p>
          <a:p>
            <a:pPr>
              <a:lnSpc>
                <a:spcPct val="150000"/>
              </a:lnSpc>
            </a:pPr>
            <a:r>
              <a:rPr lang="en-US" sz="3600" b="1">
                <a:latin typeface="VNI-Helve" pitchFamily="2" charset="0"/>
              </a:rPr>
              <a:t> </a:t>
            </a:r>
            <a:r>
              <a:rPr lang="en-US" sz="3600" b="1" smtClean="0">
                <a:latin typeface="VNI-Helve" pitchFamily="2" charset="0"/>
              </a:rPr>
              <a:t>b) 32 </a:t>
            </a:r>
            <a:r>
              <a:rPr lang="en-US" sz="3600" b="1">
                <a:latin typeface="VNI-Helve" pitchFamily="2" charset="0"/>
              </a:rPr>
              <a:t>haït</a:t>
            </a:r>
          </a:p>
          <a:p>
            <a:pPr>
              <a:lnSpc>
                <a:spcPct val="150000"/>
              </a:lnSpc>
            </a:pPr>
            <a:r>
              <a:rPr lang="en-US" sz="3600" b="1">
                <a:latin typeface="VNI-Helve" pitchFamily="2" charset="0"/>
              </a:rPr>
              <a:t> </a:t>
            </a:r>
            <a:r>
              <a:rPr lang="en-US" sz="3600" b="1" smtClean="0">
                <a:latin typeface="VNI-Helve" pitchFamily="2" charset="0"/>
              </a:rPr>
              <a:t>c) 40 </a:t>
            </a:r>
            <a:r>
              <a:rPr lang="en-US" sz="3600" b="1">
                <a:latin typeface="VNI-Helve" pitchFamily="2" charset="0"/>
              </a:rPr>
              <a:t>haït</a:t>
            </a:r>
          </a:p>
          <a:p>
            <a:pPr>
              <a:lnSpc>
                <a:spcPct val="150000"/>
              </a:lnSpc>
            </a:pPr>
            <a:r>
              <a:rPr lang="en-US" sz="3600" b="1">
                <a:latin typeface="VNI-Helve" pitchFamily="2" charset="0"/>
              </a:rPr>
              <a:t> </a:t>
            </a:r>
            <a:r>
              <a:rPr lang="en-US" sz="3600" b="1" smtClean="0">
                <a:latin typeface="VNI-Helve" pitchFamily="2" charset="0"/>
              </a:rPr>
              <a:t>d) 48 </a:t>
            </a:r>
            <a:r>
              <a:rPr lang="en-US" sz="3600" b="1">
                <a:latin typeface="VNI-Helve" pitchFamily="2" charset="0"/>
              </a:rPr>
              <a:t>haït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62600" y="3903040"/>
            <a:ext cx="2514600" cy="2794000"/>
          </a:xfrm>
          <a:prstGeom prst="rect">
            <a:avLst/>
          </a:prstGeom>
        </p:spPr>
      </p:pic>
      <p:sp>
        <p:nvSpPr>
          <p:cNvPr id="8" name="Action Button: Beginning 7">
            <a:hlinkClick r:id="rId5" action="ppaction://hlinksldjump" highlightClick="1"/>
          </p:cNvPr>
          <p:cNvSpPr/>
          <p:nvPr/>
        </p:nvSpPr>
        <p:spPr>
          <a:xfrm>
            <a:off x="7848600" y="6068291"/>
            <a:ext cx="457200" cy="457200"/>
          </a:xfrm>
          <a:prstGeom prst="actionButtonBeginning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66800" y="5181600"/>
            <a:ext cx="25891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mtClean="0">
                <a:solidFill>
                  <a:srgbClr val="FF0000"/>
                </a:solidFill>
                <a:latin typeface="VNI-Helve" pitchFamily="2" charset="0"/>
              </a:rPr>
              <a:t>c) 40 haït</a:t>
            </a:r>
            <a:endParaRPr lang="en-US" sz="4400" b="1">
              <a:solidFill>
                <a:srgbClr val="FF0000"/>
              </a:solidFill>
              <a:latin typeface="VNI-Helve" pitchFamily="2" charset="0"/>
            </a:endParaRPr>
          </a:p>
        </p:txBody>
      </p:sp>
      <p:pic>
        <p:nvPicPr>
          <p:cNvPr id="4" name="TiengVoTay-DangCapNhat_49xap.mp3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 xmlns="" r:embed="rId6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5257800" y="599209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0163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106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  <p:bldLst>
      <p:bldP spid="3" grpId="0"/>
      <p:bldP spid="5" grpId="0"/>
      <p:bldP spid="6" grpId="0"/>
      <p:bldP spid="6" grpId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52600" y="2133600"/>
            <a:ext cx="5486400" cy="19050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8</a:t>
            </a:r>
            <a:endParaRPr lang="en-US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6695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0781"/>
            <a:ext cx="9144000" cy="684917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657613" y="1046018"/>
            <a:ext cx="563188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867096" y="1253836"/>
            <a:ext cx="570974" cy="7273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545591" y="1253836"/>
            <a:ext cx="570974" cy="7273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24085" y="1253836"/>
            <a:ext cx="570974" cy="7273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02580" y="1253836"/>
            <a:ext cx="570974" cy="7273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81074" y="1253836"/>
            <a:ext cx="570974" cy="7273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59569" y="1253836"/>
            <a:ext cx="570974" cy="7273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938063" y="1253836"/>
            <a:ext cx="570974" cy="7273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616557" y="1253836"/>
            <a:ext cx="570974" cy="7273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158166" y="2895600"/>
            <a:ext cx="43508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smtClean="0"/>
              <a:t>8 x 1 = 8</a:t>
            </a:r>
            <a:endParaRPr lang="en-US" sz="9600" b="1"/>
          </a:p>
        </p:txBody>
      </p:sp>
    </p:spTree>
    <p:extLst>
      <p:ext uri="{BB962C8B-B14F-4D97-AF65-F5344CB8AC3E}">
        <p14:creationId xmlns:p14="http://schemas.microsoft.com/office/powerpoint/2010/main" xmlns="" val="107515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0781"/>
            <a:ext cx="9144000" cy="684917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385257" y="1600200"/>
            <a:ext cx="563188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974616" y="526472"/>
            <a:ext cx="570974" cy="7273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653111" y="526472"/>
            <a:ext cx="570974" cy="7273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331605" y="526472"/>
            <a:ext cx="570974" cy="7273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010100" y="526472"/>
            <a:ext cx="570974" cy="7273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88594" y="526472"/>
            <a:ext cx="570974" cy="7273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367089" y="526472"/>
            <a:ext cx="570974" cy="7273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45583" y="526472"/>
            <a:ext cx="570974" cy="7273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724077" y="526472"/>
            <a:ext cx="570974" cy="7273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138774" y="3445367"/>
            <a:ext cx="41248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smtClean="0"/>
              <a:t>8 : 8 = 1</a:t>
            </a:r>
            <a:endParaRPr lang="en-US" sz="9600" b="1"/>
          </a:p>
        </p:txBody>
      </p:sp>
      <p:sp>
        <p:nvSpPr>
          <p:cNvPr id="13" name="Rectangle 12"/>
          <p:cNvSpPr/>
          <p:nvPr/>
        </p:nvSpPr>
        <p:spPr>
          <a:xfrm>
            <a:off x="1765134" y="1905000"/>
            <a:ext cx="563188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60103" y="2171700"/>
            <a:ext cx="563188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974616" y="1808018"/>
            <a:ext cx="570974" cy="7273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653111" y="1808018"/>
            <a:ext cx="570974" cy="7273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331605" y="1808018"/>
            <a:ext cx="570974" cy="7273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010100" y="1808018"/>
            <a:ext cx="570974" cy="7273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688594" y="1808018"/>
            <a:ext cx="570974" cy="7273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367089" y="1808018"/>
            <a:ext cx="570974" cy="7273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045583" y="1808018"/>
            <a:ext cx="570974" cy="7273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724077" y="1808018"/>
            <a:ext cx="570974" cy="7273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265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9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"/>
                            </p:stCondLst>
                            <p:childTnLst>
                              <p:par>
                                <p:cTn id="62" presetID="16" presetClass="exit" presetSubtype="2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3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"/>
                            </p:stCondLst>
                            <p:childTnLst>
                              <p:par>
                                <p:cTn id="7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63 -0.00301 C 0.03837 -0.00556 0.02778 -0.0051 0.0474 -0.0051 " pathEditMode="relative" rAng="0" ptsTypes="fA">
                                      <p:cBhvr>
                                        <p:cTn id="7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750"/>
                            </p:stCondLst>
                            <p:childTnLst>
                              <p:par>
                                <p:cTn id="73" presetID="6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750"/>
                            </p:stCondLst>
                            <p:childTnLst>
                              <p:par>
                                <p:cTn id="9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6" presetClass="entr" presetSubtype="16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2" grpId="0"/>
      <p:bldP spid="13" grpId="0" animBg="1"/>
      <p:bldP spid="13" grpId="1" animBg="1"/>
      <p:bldP spid="14" grpId="0" animBg="1"/>
      <p:bldP spid="14" grpId="1" animBg="1"/>
      <p:bldP spid="14" grpId="2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0781"/>
            <a:ext cx="9144000" cy="684917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389581" y="1066800"/>
            <a:ext cx="24016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smtClean="0"/>
              <a:t>8 : 8 = 1</a:t>
            </a:r>
            <a:endParaRPr lang="en-US" sz="5400" b="1"/>
          </a:p>
        </p:txBody>
      </p:sp>
      <p:sp>
        <p:nvSpPr>
          <p:cNvPr id="15" name="Rectangle 14"/>
          <p:cNvSpPr/>
          <p:nvPr/>
        </p:nvSpPr>
        <p:spPr>
          <a:xfrm>
            <a:off x="2743200" y="228600"/>
            <a:ext cx="39789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VNI-Auchon" pitchFamily="2" charset="0"/>
              </a:rPr>
              <a:t>BAÛNG CHIA 8</a:t>
            </a:r>
            <a:endParaRPr lang="en-US" sz="5400" b="1" cap="none" spc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VNI-Aucho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25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767</Words>
  <Application>Microsoft Office PowerPoint</Application>
  <PresentationFormat>On-screen Show (4:3)</PresentationFormat>
  <Paragraphs>185</Paragraphs>
  <Slides>35</Slides>
  <Notes>2</Notes>
  <HiddenSlides>0</HiddenSlides>
  <MMClips>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</cp:lastModifiedBy>
  <cp:revision>61</cp:revision>
  <dcterms:created xsi:type="dcterms:W3CDTF">2006-08-16T00:00:00Z</dcterms:created>
  <dcterms:modified xsi:type="dcterms:W3CDTF">2018-08-17T03:55:21Z</dcterms:modified>
</cp:coreProperties>
</file>